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1" r:id="rId5"/>
    <p:sldMasterId id="2147483712" r:id="rId6"/>
    <p:sldMasterId id="2147483748" r:id="rId7"/>
    <p:sldMasterId id="2147483782" r:id="rId8"/>
    <p:sldMasterId id="2147483818" r:id="rId9"/>
    <p:sldMasterId id="2147483855" r:id="rId10"/>
    <p:sldMasterId id="2147483875" r:id="rId11"/>
    <p:sldMasterId id="2147483887" r:id="rId12"/>
  </p:sldMasterIdLst>
  <p:notesMasterIdLst>
    <p:notesMasterId r:id="rId41"/>
  </p:notesMasterIdLst>
  <p:handoutMasterIdLst>
    <p:handoutMasterId r:id="rId42"/>
  </p:handoutMasterIdLst>
  <p:sldIdLst>
    <p:sldId id="1279" r:id="rId13"/>
    <p:sldId id="2145706931" r:id="rId14"/>
    <p:sldId id="2145706975" r:id="rId15"/>
    <p:sldId id="257" r:id="rId16"/>
    <p:sldId id="2145706976" r:id="rId17"/>
    <p:sldId id="2145706966" r:id="rId18"/>
    <p:sldId id="2145706977" r:id="rId19"/>
    <p:sldId id="2145706884" r:id="rId20"/>
    <p:sldId id="2145706980" r:id="rId21"/>
    <p:sldId id="2145706969" r:id="rId22"/>
    <p:sldId id="259" r:id="rId23"/>
    <p:sldId id="1378" r:id="rId24"/>
    <p:sldId id="2145706983" r:id="rId25"/>
    <p:sldId id="2145706939" r:id="rId26"/>
    <p:sldId id="258" r:id="rId27"/>
    <p:sldId id="2145706941" r:id="rId28"/>
    <p:sldId id="2145706942" r:id="rId29"/>
    <p:sldId id="2145706947" r:id="rId30"/>
    <p:sldId id="2145706970" r:id="rId31"/>
    <p:sldId id="1366" r:id="rId32"/>
    <p:sldId id="2145706948" r:id="rId33"/>
    <p:sldId id="2145706972" r:id="rId34"/>
    <p:sldId id="2145706903" r:id="rId35"/>
    <p:sldId id="2145706971" r:id="rId36"/>
    <p:sldId id="2145706945" r:id="rId37"/>
    <p:sldId id="2145706956" r:id="rId38"/>
    <p:sldId id="2145706973" r:id="rId39"/>
    <p:sldId id="2145706974"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BE0FA-A1EF-6374-F7D4-4B39127FEE86}" name="St Geme, Joseph W" initials="" userId="S::stgemeiiij@chop.edu::04c61858-a879-40f3-9425-e896ea02af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Turner" initials="AT" lastIdx="4" clrIdx="0">
    <p:extLst>
      <p:ext uri="{19B8F6BF-5375-455C-9EA6-DF929625EA0E}">
        <p15:presenceInfo xmlns:p15="http://schemas.microsoft.com/office/powerpoint/2012/main" userId="S::aturner@abpeds.org::4b5f2128-6744-4dfd-a24d-500a25c19249" providerId="AD"/>
      </p:ext>
    </p:extLst>
  </p:cmAuthor>
  <p:cmAuthor id="2" name="Barnard, John" initials="BJ" lastIdx="1" clrIdx="1">
    <p:extLst>
      <p:ext uri="{19B8F6BF-5375-455C-9EA6-DF929625EA0E}">
        <p15:presenceInfo xmlns:p15="http://schemas.microsoft.com/office/powerpoint/2012/main" userId="S::John.Barnard@nationwidechildrens.org::fdfcbea8-8583-478e-9871-d269e20bcc83" providerId="AD"/>
      </p:ext>
    </p:extLst>
  </p:cmAuthor>
  <p:cmAuthor id="3" name="Orr, Colin James" initials="OJ" lastIdx="2" clrIdx="2">
    <p:extLst>
      <p:ext uri="{19B8F6BF-5375-455C-9EA6-DF929625EA0E}">
        <p15:presenceInfo xmlns:p15="http://schemas.microsoft.com/office/powerpoint/2012/main" userId="S::cjo1@ad.unc.edu::d026e65d-b174-4d47-a892-b8d2700d4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94681"/>
  </p:normalViewPr>
  <p:slideViewPr>
    <p:cSldViewPr snapToGrid="0">
      <p:cViewPr varScale="1">
        <p:scale>
          <a:sx n="93" d="100"/>
          <a:sy n="93" d="100"/>
        </p:scale>
        <p:origin x="110" y="293"/>
      </p:cViewPr>
      <p:guideLst>
        <p:guide orient="horz" pos="1632"/>
        <p:guide pos="384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sz="32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MD Graduates Entering Pediatrics: 2008 - 2023</c:v>
                </c:pt>
              </c:strCache>
            </c:strRef>
          </c:tx>
          <c:spPr>
            <a:ln w="28575" cap="rnd">
              <a:solidFill>
                <a:schemeClr val="accent1"/>
              </a:solidFill>
              <a:round/>
            </a:ln>
            <a:effectLst/>
          </c:spPr>
          <c:marker>
            <c:symbol val="none"/>
          </c:marker>
          <c:cat>
            <c:numRef>
              <c:f>Sheet1!$A$2:$A$16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Sheet1!$B$2:$B$16</c:f>
              <c:numCache>
                <c:formatCode>General</c:formatCode>
                <c:ptCount val="15"/>
                <c:pt idx="0">
                  <c:v>10.76</c:v>
                </c:pt>
                <c:pt idx="1">
                  <c:v>10.65</c:v>
                </c:pt>
                <c:pt idx="2">
                  <c:v>10.68</c:v>
                </c:pt>
                <c:pt idx="3">
                  <c:v>10.48</c:v>
                </c:pt>
                <c:pt idx="4">
                  <c:v>10.5</c:v>
                </c:pt>
                <c:pt idx="5">
                  <c:v>10.46</c:v>
                </c:pt>
                <c:pt idx="6">
                  <c:v>10.87</c:v>
                </c:pt>
                <c:pt idx="7">
                  <c:v>10.06</c:v>
                </c:pt>
                <c:pt idx="8">
                  <c:v>9.98</c:v>
                </c:pt>
                <c:pt idx="9">
                  <c:v>9.2799999999999994</c:v>
                </c:pt>
                <c:pt idx="10">
                  <c:v>9.06</c:v>
                </c:pt>
                <c:pt idx="11">
                  <c:v>8.9600000000000009</c:v>
                </c:pt>
                <c:pt idx="12">
                  <c:v>8.8000000000000007</c:v>
                </c:pt>
                <c:pt idx="13">
                  <c:v>8.34</c:v>
                </c:pt>
                <c:pt idx="14">
                  <c:v>8.27</c:v>
                </c:pt>
              </c:numCache>
            </c:numRef>
          </c:val>
          <c:smooth val="0"/>
          <c:extLst>
            <c:ext xmlns:c16="http://schemas.microsoft.com/office/drawing/2014/chart" uri="{C3380CC4-5D6E-409C-BE32-E72D297353CC}">
              <c16:uniqueId val="{00000000-C4E5-A84F-8A4A-71FA56169755}"/>
            </c:ext>
          </c:extLst>
        </c:ser>
        <c:dLbls>
          <c:showLegendKey val="0"/>
          <c:showVal val="0"/>
          <c:showCatName val="0"/>
          <c:showSerName val="0"/>
          <c:showPercent val="0"/>
          <c:showBubbleSize val="0"/>
        </c:dLbls>
        <c:smooth val="0"/>
        <c:axId val="1808343712"/>
        <c:axId val="1792043392"/>
      </c:lineChart>
      <c:catAx>
        <c:axId val="18083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92043392"/>
        <c:crosses val="autoZero"/>
        <c:auto val="1"/>
        <c:lblAlgn val="ctr"/>
        <c:lblOffset val="100"/>
        <c:noMultiLvlLbl val="0"/>
      </c:catAx>
      <c:valAx>
        <c:axId val="1792043392"/>
        <c:scaling>
          <c:orientation val="minMax"/>
          <c:max val="11"/>
          <c:min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08343712"/>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0363643194907392E-3"/>
          <c:y val="1.1144864664761755E-2"/>
          <c:w val="0.99496363568050927"/>
          <c:h val="9.154061052283804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0.04739</cdr:y>
    </cdr:from>
    <cdr:to>
      <cdr:x>0.59816</cdr:x>
      <cdr:y>0.19905</cdr:y>
    </cdr:to>
    <cdr:sp macro="" textlink="">
      <cdr:nvSpPr>
        <cdr:cNvPr id="2" name="TextBox 1">
          <a:extLst xmlns:a="http://schemas.openxmlformats.org/drawingml/2006/main">
            <a:ext uri="{FF2B5EF4-FFF2-40B4-BE49-F238E27FC236}">
              <a16:creationId xmlns:a16="http://schemas.microsoft.com/office/drawing/2014/main" id="{FAAF6075-58E2-664A-B363-9FE56C30D99B}"/>
            </a:ext>
          </a:extLst>
        </cdr:cNvPr>
        <cdr:cNvSpPr txBox="1"/>
      </cdr:nvSpPr>
      <cdr:spPr>
        <a:xfrm xmlns:a="http://schemas.openxmlformats.org/drawingml/2006/main">
          <a:off x="4657725" y="2857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3826F967-0FB0-3B48-AD98-61DF95E70F64}" type="datetimeFigureOut">
              <a:rPr lang="en-US" smtClean="0"/>
              <a:pPr/>
              <a:t>1/10/2024</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D113F070-8667-EA46-AE57-36F9F3CE18B4}" type="slidenum">
              <a:rPr lang="en-US" smtClean="0"/>
              <a:pPr/>
              <a:t>‹#›</a:t>
            </a:fld>
            <a:endParaRPr lang="en-US" dirty="0"/>
          </a:p>
        </p:txBody>
      </p:sp>
    </p:spTree>
    <p:extLst>
      <p:ext uri="{BB962C8B-B14F-4D97-AF65-F5344CB8AC3E}">
        <p14:creationId xmlns:p14="http://schemas.microsoft.com/office/powerpoint/2010/main" val="29480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B507D49-84AF-3441-ABE1-059ADCCCC6F5}" type="datetimeFigureOut">
              <a:rPr lang="en-US" smtClean="0"/>
              <a:pPr/>
              <a:t>1/10/2024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EED3369-D31D-4548-9FD3-3B89E58DE1EA}" type="slidenum">
              <a:rPr lang="en-US" smtClean="0"/>
              <a:pPr/>
              <a:t>‹#›</a:t>
            </a:fld>
            <a:endParaRPr lang="en-US" dirty="0"/>
          </a:p>
        </p:txBody>
      </p:sp>
    </p:spTree>
    <p:extLst>
      <p:ext uri="{BB962C8B-B14F-4D97-AF65-F5344CB8AC3E}">
        <p14:creationId xmlns:p14="http://schemas.microsoft.com/office/powerpoint/2010/main" val="117429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D3369-D31D-4548-9FD3-3B89E58DE1EA}" type="slidenum">
              <a:rPr lang="en-US" smtClean="0"/>
              <a:pPr/>
              <a:t>1</a:t>
            </a:fld>
            <a:endParaRPr lang="en-US" dirty="0"/>
          </a:p>
        </p:txBody>
      </p:sp>
    </p:spTree>
    <p:extLst>
      <p:ext uri="{BB962C8B-B14F-4D97-AF65-F5344CB8AC3E}">
        <p14:creationId xmlns:p14="http://schemas.microsoft.com/office/powerpoint/2010/main" val="42126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DE1846-2BA5-4251-86C6-22C79A5506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01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CHGME program trains over 7,000 residents annually but represents just 2% of total federal spending on graduate medical education (GME). Medicare GME funds for similar training are expected to grow 4% this year. </a:t>
            </a:r>
          </a:p>
          <a:p>
            <a:endParaRPr lang="en-US" sz="1800" b="0" i="0" u="none" strike="noStrike" baseline="0" dirty="0">
              <a:solidFill>
                <a:srgbClr val="000000"/>
              </a:solidFill>
              <a:latin typeface="Garamond" panose="02020404030301010803" pitchFamily="18" charset="0"/>
            </a:endParaRPr>
          </a:p>
          <a:p>
            <a:r>
              <a:rPr lang="en-US" dirty="0"/>
              <a:t>Funding for training children’s physicians through CHGME is half that provided per trainee in the Medicare GME program: $79,813 per resident versus $156,128 per resident.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E625995-3DE0-4606-AD64-207ADC7E91D8}" type="slidenum">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411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DEAE6-747F-4C32-B72D-C469EE674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74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D3369-D31D-4548-9FD3-3B89E58DE1EA}" type="slidenum">
              <a:rPr lang="en-US" smtClean="0"/>
              <a:pPr/>
              <a:t>28</a:t>
            </a:fld>
            <a:endParaRPr lang="en-US" dirty="0"/>
          </a:p>
        </p:txBody>
      </p:sp>
    </p:spTree>
    <p:extLst>
      <p:ext uri="{BB962C8B-B14F-4D97-AF65-F5344CB8AC3E}">
        <p14:creationId xmlns:p14="http://schemas.microsoft.com/office/powerpoint/2010/main" val="427780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from the NRMP.  Percentage is the number of MD Seniors who Match into a categorical pediatric program divided by the number of MD Seniors in the Match.  Year reflects the year that training began.</a:t>
            </a:r>
          </a:p>
        </p:txBody>
      </p:sp>
      <p:sp>
        <p:nvSpPr>
          <p:cNvPr id="4" name="Slide Number Placeholder 3"/>
          <p:cNvSpPr>
            <a:spLocks noGrp="1"/>
          </p:cNvSpPr>
          <p:nvPr>
            <p:ph type="sldNum" sz="quarter" idx="5"/>
          </p:nvPr>
        </p:nvSpPr>
        <p:spPr/>
        <p:txBody>
          <a:bodyPr/>
          <a:lstStyle/>
          <a:p>
            <a:fld id="{FEED3369-D31D-4548-9FD3-3B89E58DE1EA}" type="slidenum">
              <a:rPr lang="en-US" smtClean="0"/>
              <a:pPr/>
              <a:t>7</a:t>
            </a:fld>
            <a:endParaRPr lang="en-US" dirty="0"/>
          </a:p>
        </p:txBody>
      </p:sp>
    </p:spTree>
    <p:extLst>
      <p:ext uri="{BB962C8B-B14F-4D97-AF65-F5344CB8AC3E}">
        <p14:creationId xmlns:p14="http://schemas.microsoft.com/office/powerpoint/2010/main" val="340580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collected on October 5</a:t>
            </a:r>
            <a:r>
              <a:rPr lang="en-US" baseline="30000" dirty="0"/>
              <a:t>th</a:t>
            </a:r>
            <a:r>
              <a:rPr lang="en-US" dirty="0"/>
              <a:t> of every application year, so there is consistency to when the data is collected.  It does not separate whether the applicant has listed pediatrics as their primary discipline or secondary discipline.  However, the significant decrease in applicants in 2024 is concerning.</a:t>
            </a:r>
          </a:p>
        </p:txBody>
      </p:sp>
      <p:sp>
        <p:nvSpPr>
          <p:cNvPr id="4" name="Slide Number Placeholder 3"/>
          <p:cNvSpPr>
            <a:spLocks noGrp="1"/>
          </p:cNvSpPr>
          <p:nvPr>
            <p:ph type="sldNum" sz="quarter" idx="5"/>
          </p:nvPr>
        </p:nvSpPr>
        <p:spPr/>
        <p:txBody>
          <a:bodyPr/>
          <a:lstStyle/>
          <a:p>
            <a:fld id="{FEED3369-D31D-4548-9FD3-3B89E58DE1EA}" type="slidenum">
              <a:rPr lang="en-US" smtClean="0"/>
              <a:pPr/>
              <a:t>8</a:t>
            </a:fld>
            <a:endParaRPr lang="en-US" dirty="0"/>
          </a:p>
        </p:txBody>
      </p:sp>
    </p:spTree>
    <p:extLst>
      <p:ext uri="{BB962C8B-B14F-4D97-AF65-F5344CB8AC3E}">
        <p14:creationId xmlns:p14="http://schemas.microsoft.com/office/powerpoint/2010/main" val="11378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GI only filled 75% of positions and had 31 open slots and Heme Onc only filled 72% of positions and had over 50 open slots,, but the most since the Match data has been tracked.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97DE4-BA34-A949-9161-DB42F3FC2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84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the preliminary 2024 applicants per fellowship position to the final 2023 data.  Every pediatric subspecialty except for adolescent medicine had a significant drop in the number of applicants per position compared to 2024</a:t>
            </a:r>
          </a:p>
        </p:txBody>
      </p:sp>
      <p:sp>
        <p:nvSpPr>
          <p:cNvPr id="4" name="Slide Number Placeholder 3"/>
          <p:cNvSpPr>
            <a:spLocks noGrp="1"/>
          </p:cNvSpPr>
          <p:nvPr>
            <p:ph type="sldNum" sz="quarter" idx="5"/>
          </p:nvPr>
        </p:nvSpPr>
        <p:spPr/>
        <p:txBody>
          <a:bodyPr/>
          <a:lstStyle/>
          <a:p>
            <a:fld id="{FEED3369-D31D-4548-9FD3-3B89E58DE1EA}" type="slidenum">
              <a:rPr lang="en-US" smtClean="0"/>
              <a:pPr/>
              <a:t>10</a:t>
            </a:fld>
            <a:endParaRPr lang="en-US" dirty="0"/>
          </a:p>
        </p:txBody>
      </p:sp>
    </p:spTree>
    <p:extLst>
      <p:ext uri="{BB962C8B-B14F-4D97-AF65-F5344CB8AC3E}">
        <p14:creationId xmlns:p14="http://schemas.microsoft.com/office/powerpoint/2010/main" val="391752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this slide, the number of positions filled in 2024 declined by 3.2% and is the lowest percentage of positions filled since data has been collected by the NRMP</a:t>
            </a:r>
          </a:p>
        </p:txBody>
      </p:sp>
      <p:sp>
        <p:nvSpPr>
          <p:cNvPr id="4" name="Slide Number Placeholder 3"/>
          <p:cNvSpPr>
            <a:spLocks noGrp="1"/>
          </p:cNvSpPr>
          <p:nvPr>
            <p:ph type="sldNum" sz="quarter" idx="5"/>
          </p:nvPr>
        </p:nvSpPr>
        <p:spPr/>
        <p:txBody>
          <a:bodyPr/>
          <a:lstStyle/>
          <a:p>
            <a:fld id="{FEED3369-D31D-4548-9FD3-3B89E58DE1EA}" type="slidenum">
              <a:rPr lang="en-US" smtClean="0"/>
              <a:pPr/>
              <a:t>11</a:t>
            </a:fld>
            <a:endParaRPr lang="en-US" dirty="0"/>
          </a:p>
        </p:txBody>
      </p:sp>
    </p:spTree>
    <p:extLst>
      <p:ext uri="{BB962C8B-B14F-4D97-AF65-F5344CB8AC3E}">
        <p14:creationId xmlns:p14="http://schemas.microsoft.com/office/powerpoint/2010/main" val="131609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E1846-2BA5-4251-86C6-22C79A5506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40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D3369-D31D-4548-9FD3-3B89E58DE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6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E4B9A8-1E64-4069-ABCB-583B2A04B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67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6AFFB18-75D8-44B7-A13D-EB344E1C7E9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8176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3"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754344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461145" y="1507200"/>
            <a:ext cx="5490856"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6259201" y="1507200"/>
            <a:ext cx="5481103"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4931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33403852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658829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2470391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3348950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80098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2326718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24439714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555505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1674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Seal)">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37788928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32431920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090F8-4EEA-414C-A678-1E1E8B0ED17B}"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BC419-4BDD-4644-9ED4-3639C6552598}" type="slidenum">
              <a:rPr lang="en-US" smtClean="0"/>
              <a:t>‹#›</a:t>
            </a:fld>
            <a:endParaRPr lang="en-US" dirty="0"/>
          </a:p>
        </p:txBody>
      </p:sp>
    </p:spTree>
    <p:extLst>
      <p:ext uri="{BB962C8B-B14F-4D97-AF65-F5344CB8AC3E}">
        <p14:creationId xmlns:p14="http://schemas.microsoft.com/office/powerpoint/2010/main" val="943031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1650-4D74-490A-A2B1-9AEF429DC1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995AA-7CB9-463A-9DE1-E84143AFE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9A4BB-6935-4CAE-9279-FE36EA2FCE8A}"/>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31C0F400-8B2C-4C90-8BD6-1DF30375ED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2B0F7-5C38-4BB4-BB68-989FB9661133}"/>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443457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A515-6DDA-427F-9625-1E4C717B0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CD6D8-DFE0-4E5E-9779-D58245295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D5756-02AF-4870-B0E2-FA9939F38BBF}"/>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D0BAD135-0143-4B84-86A9-37C65F2D3F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864B71-93CF-4F7C-9155-B8BF833AFC08}"/>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9455308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95E2-33EB-49B9-BB96-8D7948B17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E272A-4A18-4591-B85F-A4DB01556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FD4680-F761-45C7-8233-8493A25ABCC3}"/>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972E312E-4631-410E-8EC1-92E540BF62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5DCB4A-CE96-4895-949A-860DF1C278A4}"/>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27669089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64C3-9D84-49EF-A3C9-C5BAD5DAA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44F2B-1D67-4C9F-9349-73DCF9E5F4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15035-F8C6-4B39-A994-F1BF939609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919E5-740A-461F-94FB-25FD4F25D0FA}"/>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6" name="Footer Placeholder 5">
            <a:extLst>
              <a:ext uri="{FF2B5EF4-FFF2-40B4-BE49-F238E27FC236}">
                <a16:creationId xmlns:a16="http://schemas.microsoft.com/office/drawing/2014/main" id="{95D56B62-7990-4064-AC3B-49E2F54AE2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B54364-71AF-4519-8093-C98AC79559B1}"/>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15468881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08F4-665E-4F3D-A55D-E60B25FC9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4B04C-A3DD-42EF-B427-1021887B9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63227-07B4-43BA-9EAF-2CBB905801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B195B-13E5-4BAC-823F-428470D76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5A5291-3142-4851-8A7D-84CA45401C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68AB53-4A26-41BA-9D0E-5458FB06BA90}"/>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8" name="Footer Placeholder 7">
            <a:extLst>
              <a:ext uri="{FF2B5EF4-FFF2-40B4-BE49-F238E27FC236}">
                <a16:creationId xmlns:a16="http://schemas.microsoft.com/office/drawing/2014/main" id="{476414A3-9923-4065-915B-77CED0E968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5947BD-B8C6-4B2F-9BB6-BFBB6794EFBD}"/>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40584319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1312-2B29-43C1-9C03-35CAB65DE6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B560CE-B8CD-432C-A28B-89DB03DB2FA0}"/>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4" name="Footer Placeholder 3">
            <a:extLst>
              <a:ext uri="{FF2B5EF4-FFF2-40B4-BE49-F238E27FC236}">
                <a16:creationId xmlns:a16="http://schemas.microsoft.com/office/drawing/2014/main" id="{6BA145F7-DDF4-49B8-B6F8-84CE4DE190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D49504-1D8D-48CC-9ECB-F5EC4A82EC0D}"/>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3643906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5D279-7624-4788-80EB-C021B11B7B2E}"/>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3" name="Footer Placeholder 2">
            <a:extLst>
              <a:ext uri="{FF2B5EF4-FFF2-40B4-BE49-F238E27FC236}">
                <a16:creationId xmlns:a16="http://schemas.microsoft.com/office/drawing/2014/main" id="{69CFAD52-66FF-4245-A3C2-6E579F8A4FF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9DB85A-235E-4FD4-96A1-6DE4DEC54E90}"/>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40718896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0D8D-6563-4735-B8D4-9CB009026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B84A2-5E82-4431-AC1D-DE6BF90C1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63131-78C9-4AB7-9E19-981FBA966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DAD165-203F-4D06-8710-FBC6BE5EE66D}"/>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6" name="Footer Placeholder 5">
            <a:extLst>
              <a:ext uri="{FF2B5EF4-FFF2-40B4-BE49-F238E27FC236}">
                <a16:creationId xmlns:a16="http://schemas.microsoft.com/office/drawing/2014/main" id="{8C03AF64-21D8-4826-9C9B-B72685780D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A8A329-38C3-458E-9D54-E8CF27155212}"/>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67935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6"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7357742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AEFD-1C7C-4894-9184-060C5A07D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5EF842-97E0-4DE5-9F16-350F65600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422662-6671-429B-B04B-C7CDEE393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7C1D5F-A0A4-4080-B81B-D91193CA10C1}"/>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6" name="Footer Placeholder 5">
            <a:extLst>
              <a:ext uri="{FF2B5EF4-FFF2-40B4-BE49-F238E27FC236}">
                <a16:creationId xmlns:a16="http://schemas.microsoft.com/office/drawing/2014/main" id="{90FE328F-2571-49AC-ACD0-77EA7E2217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AE351-57DB-4BEC-9090-43547ED16BCC}"/>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929150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C622-006E-42B8-9682-0D5FE14FF5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3B669-45BB-4668-8F3A-7EA55F4D77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F4563-4365-493F-847F-1D518CBE57CE}"/>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57485C9B-827B-4F71-AD1E-D7D7177E7D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53654B-60C7-4CD0-9221-C603FF153368}"/>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2926712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01BCA-E0FC-4D74-BC07-CF7F1D7BF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9AF5C-207C-405C-B5BC-CADC9AC006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DB233-F99E-4F24-8328-F3BDC063B7E7}"/>
              </a:ext>
            </a:extLst>
          </p:cNvPr>
          <p:cNvSpPr>
            <a:spLocks noGrp="1"/>
          </p:cNvSpPr>
          <p:nvPr>
            <p:ph type="dt" sz="half" idx="10"/>
          </p:nvPr>
        </p:nvSpPr>
        <p:spPr/>
        <p:txBody>
          <a:body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7F436EF6-37F8-44A1-9230-47332C1C85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EC32C0-0ADA-4B3B-B232-C9958B82FE49}"/>
              </a:ext>
            </a:extLst>
          </p:cNvPr>
          <p:cNvSpPr>
            <a:spLocks noGrp="1"/>
          </p:cNvSpPr>
          <p:nvPr>
            <p:ph type="sldNum" sz="quarter" idx="12"/>
          </p:nvPr>
        </p:nvSpPr>
        <p:spPr/>
        <p:txBody>
          <a:bodyPr/>
          <a:lstStyle/>
          <a:p>
            <a:fld id="{3B0E1A4E-FE89-4EBF-8A38-EDFE43EF9B2E}" type="slidenum">
              <a:rPr lang="en-US" smtClean="0"/>
              <a:t>‹#›</a:t>
            </a:fld>
            <a:endParaRPr lang="en-US" dirty="0"/>
          </a:p>
        </p:txBody>
      </p:sp>
    </p:spTree>
    <p:extLst>
      <p:ext uri="{BB962C8B-B14F-4D97-AF65-F5344CB8AC3E}">
        <p14:creationId xmlns:p14="http://schemas.microsoft.com/office/powerpoint/2010/main" val="744990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365760" y="274637"/>
            <a:ext cx="11460480" cy="563563"/>
          </a:xfrm>
        </p:spPr>
        <p:txBody>
          <a:bodyPr/>
          <a:lstStyle>
            <a:lvl1pPr>
              <a:defRPr/>
            </a:lvl1pPr>
          </a:lstStyle>
          <a:p>
            <a:r>
              <a:rPr lang="en-US"/>
              <a:t>Click to edit Master title style</a:t>
            </a:r>
            <a:endParaRPr lang="en-US" dirty="0"/>
          </a:p>
        </p:txBody>
      </p:sp>
      <p:sp>
        <p:nvSpPr>
          <p:cNvPr id="10" name="Content Placeholder 2"/>
          <p:cNvSpPr>
            <a:spLocks noGrp="1"/>
          </p:cNvSpPr>
          <p:nvPr>
            <p:ph idx="11"/>
          </p:nvPr>
        </p:nvSpPr>
        <p:spPr>
          <a:xfrm>
            <a:off x="36576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11" name="Content Placeholder 2"/>
          <p:cNvSpPr>
            <a:spLocks noGrp="1"/>
          </p:cNvSpPr>
          <p:nvPr>
            <p:ph idx="12"/>
          </p:nvPr>
        </p:nvSpPr>
        <p:spPr>
          <a:xfrm>
            <a:off x="6217920" y="1397000"/>
            <a:ext cx="5608320" cy="4876800"/>
          </a:xfrm>
        </p:spPr>
        <p:txBody>
          <a:bodyPr/>
          <a:lstStyle>
            <a:lvl1pPr>
              <a:defRPr sz="2400"/>
            </a:lvl1pPr>
            <a:lvl2pPr>
              <a:spcBef>
                <a:spcPts val="533"/>
              </a:spcBef>
              <a:defRPr sz="2133"/>
            </a:lvl2pPr>
            <a:lvl3pPr>
              <a:spcBef>
                <a:spcPts val="533"/>
              </a:spcBef>
              <a:defRPr sz="1867"/>
            </a:lvl3pPr>
            <a:lvl4pPr>
              <a:spcBef>
                <a:spcPts val="533"/>
              </a:spcBef>
              <a:defRPr sz="1867"/>
            </a:lvl4pPr>
            <a:lvl5pPr>
              <a:spcBef>
                <a:spcPts val="533"/>
              </a:spcBef>
              <a:defRPr sz="1600"/>
            </a:lvl5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4"/>
          </p:nvPr>
        </p:nvSpPr>
        <p:spPr>
          <a:xfrm>
            <a:off x="10972800" y="6350152"/>
            <a:ext cx="853440" cy="228449"/>
          </a:xfrm>
          <a:prstGeom prst="rect">
            <a:avLst/>
          </a:prstGeom>
        </p:spPr>
        <p:txBody>
          <a:bodyPr vert="horz" wrap="none" lIns="0" tIns="0" rIns="0" bIns="0" rtlCol="0" anchor="b" anchorCtr="0"/>
          <a:lstStyle>
            <a:lvl1pPr algn="r">
              <a:defRPr sz="1333">
                <a:solidFill>
                  <a:schemeClr val="tx1"/>
                </a:solidFill>
                <a:latin typeface="Arial" pitchFamily="34" charset="0"/>
                <a:cs typeface="Arial" pitchFamily="34" charset="0"/>
              </a:defRPr>
            </a:lvl1pPr>
          </a:lstStyle>
          <a:p>
            <a:fld id="{5315D994-0852-4F75-99F1-5016CE36A879}" type="slidenum">
              <a:rPr lang="en-US" smtClean="0"/>
              <a:pPr/>
              <a:t>‹#›</a:t>
            </a:fld>
            <a:endParaRPr lang="en-US" dirty="0"/>
          </a:p>
        </p:txBody>
      </p:sp>
    </p:spTree>
    <p:extLst>
      <p:ext uri="{BB962C8B-B14F-4D97-AF65-F5344CB8AC3E}">
        <p14:creationId xmlns:p14="http://schemas.microsoft.com/office/powerpoint/2010/main" val="397936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6"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28281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1" y="1871934"/>
            <a:ext cx="10515599" cy="40975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4" name="Straight Connector 3"/>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8"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319672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Picture Only">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1179868" y="448574"/>
            <a:ext cx="9552829" cy="552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24762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1469" y="823524"/>
            <a:ext cx="5106688" cy="4714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p:cNvSpPr>
            <a:spLocks noGrp="1"/>
          </p:cNvSpPr>
          <p:nvPr>
            <p:ph type="pic" idx="10"/>
          </p:nvPr>
        </p:nvSpPr>
        <p:spPr>
          <a:xfrm>
            <a:off x="6579228" y="823524"/>
            <a:ext cx="5106688" cy="4714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280471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865" y="1860430"/>
            <a:ext cx="4960040" cy="4278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p:cNvSpPr>
            <a:spLocks noGrp="1"/>
          </p:cNvSpPr>
          <p:nvPr>
            <p:ph type="pic" idx="10"/>
          </p:nvPr>
        </p:nvSpPr>
        <p:spPr>
          <a:xfrm>
            <a:off x="6665492" y="1860430"/>
            <a:ext cx="4960040" cy="4278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cxnSp>
        <p:nvCxnSpPr>
          <p:cNvPr id="7" name="Straight Connector 6"/>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9"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44516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p:cNvSpPr>
            <a:spLocks noGrp="1"/>
          </p:cNvSpPr>
          <p:nvPr>
            <p:ph type="media" sz="quarter" idx="11" hasCustomPrompt="1"/>
          </p:nvPr>
        </p:nvSpPr>
        <p:spPr>
          <a:xfrm>
            <a:off x="2446950" y="808902"/>
            <a:ext cx="7246375" cy="4910007"/>
          </a:xfrm>
        </p:spPr>
        <p:txBody>
          <a:bodyPr/>
          <a:lstStyle>
            <a:lvl1pPr marL="0" indent="0">
              <a:buNone/>
              <a:defRPr/>
            </a:lvl1pPr>
          </a:lstStyle>
          <a:p>
            <a:r>
              <a:rPr lang="en-US" dirty="0"/>
              <a:t>Video</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sp>
        <p:nvSpPr>
          <p:cNvPr id="5"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4069332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59656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37249" y="1027237"/>
            <a:ext cx="9917503" cy="3335467"/>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1137250" y="4489519"/>
            <a:ext cx="9917501" cy="1514466"/>
          </a:xfrm>
        </p:spPr>
        <p:txBody>
          <a:bodyPr/>
          <a:lstStyle>
            <a:lvl1pPr marL="0" indent="0" algn="ctr">
              <a:buNone/>
              <a:defRPr lang="en-US" sz="2400" kern="1200" baseline="0" dirty="0">
                <a:solidFill>
                  <a:schemeClr val="tx2">
                    <a:lumMod val="60000"/>
                    <a:lumOff val="4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5272" y="536064"/>
            <a:ext cx="2441453" cy="2441453"/>
          </a:xfrm>
          <a:prstGeom prst="rect">
            <a:avLst/>
          </a:prstGeom>
        </p:spPr>
      </p:pic>
      <p:cxnSp>
        <p:nvCxnSpPr>
          <p:cNvPr id="6" name="Straight Connector 5"/>
          <p:cNvCxnSpPr/>
          <p:nvPr userDrawn="1"/>
        </p:nvCxnSpPr>
        <p:spPr>
          <a:xfrm>
            <a:off x="1137249" y="4428877"/>
            <a:ext cx="9917503" cy="0"/>
          </a:xfrm>
          <a:prstGeom prst="line">
            <a:avLst/>
          </a:prstGeom>
        </p:spPr>
        <p:style>
          <a:lnRef idx="1">
            <a:schemeClr val="accent6"/>
          </a:lnRef>
          <a:fillRef idx="0">
            <a:schemeClr val="accent6"/>
          </a:fillRef>
          <a:effectRef idx="0">
            <a:schemeClr val="accent6"/>
          </a:effectRef>
          <a:fontRef idx="minor">
            <a:schemeClr val="tx1"/>
          </a:fontRef>
        </p:style>
      </p:cxnSp>
      <p:sp>
        <p:nvSpPr>
          <p:cNvPr id="7"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349152631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55137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179545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213951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27636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8761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805585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054230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4139917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874528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18628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37249" y="2263782"/>
            <a:ext cx="9917503" cy="1147312"/>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1137248" y="3579310"/>
            <a:ext cx="9917501" cy="1066456"/>
          </a:xfrm>
        </p:spPr>
        <p:txBody>
          <a:bodyPr/>
          <a:lstStyle>
            <a:lvl1pPr marL="0" indent="0" algn="ctr">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7982" y="263642"/>
            <a:ext cx="1916033" cy="1916033"/>
          </a:xfrm>
          <a:prstGeom prst="rect">
            <a:avLst/>
          </a:prstGeom>
          <a:effectLst/>
        </p:spPr>
      </p:pic>
      <p:sp>
        <p:nvSpPr>
          <p:cNvPr id="5"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280127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563079"/>
            <a:ext cx="7737229" cy="529492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286846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63071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710781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815620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808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05649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2"/>
            <a:ext cx="12192000" cy="6280151"/>
          </a:xfrm>
          <a:solidFill>
            <a:schemeClr val="bg2">
              <a:lumMod val="9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9"/>
            <a:ext cx="7737229" cy="529492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807095"/>
            <a:ext cx="646176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10" y="578452"/>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13173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495307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309357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12893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cxnSp>
        <p:nvCxnSpPr>
          <p:cNvPr id="8" name="Straight Connector 7"/>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158787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20761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82419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6"/>
            <a:ext cx="4794739" cy="2363591"/>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4" y="1524038"/>
            <a:ext cx="1547447" cy="1249231"/>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9" y="1873252"/>
            <a:ext cx="4116916" cy="4984749"/>
          </a:xfrm>
          <a:solidFill>
            <a:schemeClr val="bg2">
              <a:lumMod val="90000"/>
            </a:schemeClr>
          </a:solidFill>
        </p:spPr>
        <p:txBody>
          <a:bodyPr tIns="548640"/>
          <a:lstStyle>
            <a:lvl1pPr marL="0" indent="0" algn="ctr">
              <a:buNone/>
              <a:defRPr/>
            </a:lvl1pPr>
          </a:lstStyle>
          <a:p>
            <a:r>
              <a:rPr lang="en-US" dirty="0"/>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71033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2"/>
            <a:ext cx="12192000" cy="3329353"/>
          </a:xfrm>
          <a:solidFill>
            <a:schemeClr val="bg2">
              <a:lumMod val="90000"/>
            </a:schemeClr>
          </a:solidFill>
        </p:spPr>
        <p:txBody>
          <a:bodyPr lIns="274320" tIns="182880"/>
          <a:lstStyle>
            <a:lvl1pPr marL="0" indent="0">
              <a:buNone/>
              <a:defRPr/>
            </a:lvl1pPr>
          </a:lstStyle>
          <a:p>
            <a:r>
              <a:rPr lang="en-US" dirty="0"/>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596900" y="569649"/>
            <a:ext cx="10996115" cy="571500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975360" y="4407023"/>
            <a:ext cx="10557933" cy="844916"/>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5942232" y="3940712"/>
            <a:ext cx="4179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71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Tree>
    <p:extLst>
      <p:ext uri="{BB962C8B-B14F-4D97-AF65-F5344CB8AC3E}">
        <p14:creationId xmlns:p14="http://schemas.microsoft.com/office/powerpoint/2010/main" val="3071060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2" y="2423586"/>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5919007" y="2423586"/>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334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2" y="2423586"/>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365809" y="2423586"/>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8070567" y="2423586"/>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91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3" y="2423586"/>
            <a:ext cx="2352443" cy="372211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3395435" y="2423586"/>
            <a:ext cx="2352443" cy="372211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6129816" y="2423586"/>
            <a:ext cx="2352443" cy="372211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8864196" y="2423586"/>
            <a:ext cx="2352443" cy="372211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9334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5" y="2423586"/>
            <a:ext cx="1926871" cy="372211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817659" y="2423586"/>
            <a:ext cx="1926871" cy="372211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4974263" y="2423586"/>
            <a:ext cx="1926871" cy="372211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7130867" y="2423586"/>
            <a:ext cx="1926871" cy="372211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9287469" y="2423586"/>
            <a:ext cx="1926871" cy="372211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11567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2"/>
            <a:ext cx="9602483"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Tree>
    <p:extLst>
      <p:ext uri="{BB962C8B-B14F-4D97-AF65-F5344CB8AC3E}">
        <p14:creationId xmlns:p14="http://schemas.microsoft.com/office/powerpoint/2010/main" val="235957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cxnSp>
        <p:nvCxnSpPr>
          <p:cNvPr id="8" name="Straight Connector 7"/>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9"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6"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5119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2"/>
            <a:ext cx="4815840"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04752" y="2260602"/>
            <a:ext cx="4815840"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771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2"/>
            <a:ext cx="314553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365752" y="2260602"/>
            <a:ext cx="314553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8071103" y="2260602"/>
            <a:ext cx="314553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200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2"/>
            <a:ext cx="235305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394795" y="2260602"/>
            <a:ext cx="235305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129189" y="2260602"/>
            <a:ext cx="235305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8863583" y="2260602"/>
            <a:ext cx="2353056" cy="3885103"/>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8857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2" y="1"/>
            <a:ext cx="5767753"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62940" y="437896"/>
            <a:ext cx="4809717" cy="1217861"/>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661052" y="2260602"/>
            <a:ext cx="4809717" cy="3885103"/>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3"/>
            <a:ext cx="4809717" cy="509844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65172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2"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61052" y="2260602"/>
            <a:ext cx="4809717" cy="3885103"/>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3"/>
            <a:ext cx="4809717" cy="509844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24498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12192000" cy="6858000"/>
          </a:xfrm>
          <a:solidFill>
            <a:schemeClr val="bg2">
              <a:lumMod val="90000"/>
            </a:schemeClr>
          </a:solidFill>
        </p:spPr>
        <p:txBody>
          <a:bodyPr tIns="1554480"/>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dirty="0"/>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725855" y="6393958"/>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975189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dirty="0"/>
          </a:p>
        </p:txBody>
      </p:sp>
    </p:spTree>
    <p:extLst>
      <p:ext uri="{BB962C8B-B14F-4D97-AF65-F5344CB8AC3E}">
        <p14:creationId xmlns:p14="http://schemas.microsoft.com/office/powerpoint/2010/main" val="261527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1"/>
            <a:ext cx="12192000"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dirty="0"/>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725855" y="6393958"/>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180080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3321" y="0"/>
            <a:ext cx="12195321" cy="6859368"/>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dirty="0"/>
              <a:t>Click icon to add picture</a:t>
            </a:r>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dirty="0"/>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725855" y="6393958"/>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660400" y="1463633"/>
            <a:ext cx="9601200" cy="929749"/>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660402" y="3020103"/>
            <a:ext cx="2614084" cy="3110189"/>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866823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1483786"/>
            <a:ext cx="4815840" cy="466191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27060" y="1483786"/>
            <a:ext cx="4815840" cy="466191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05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cxnSp>
        <p:nvCxnSpPr>
          <p:cNvPr id="7" name="Straight Connector 6"/>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8"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9"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2241821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1483785"/>
            <a:ext cx="4815840" cy="2173816"/>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dirty="0"/>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6400799" y="1483785"/>
            <a:ext cx="4815840" cy="2173816"/>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660400" y="3961479"/>
            <a:ext cx="4815840" cy="2173816"/>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6400799" y="3961479"/>
            <a:ext cx="4815840" cy="2173816"/>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3523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11594592" y="0"/>
            <a:ext cx="597408" cy="6858000"/>
          </a:xfrm>
          <a:solidFill>
            <a:schemeClr val="bg2"/>
          </a:solidFill>
        </p:spPr>
        <p:txBody>
          <a:bodyPr tIns="1005840" anchor="t" anchorCtr="0"/>
          <a:lstStyle>
            <a:lvl1pPr marL="0" indent="0" algn="ctr">
              <a:buNone/>
              <a:defRPr sz="1050"/>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dirty="0"/>
          </a:p>
        </p:txBody>
      </p:sp>
    </p:spTree>
    <p:extLst>
      <p:ext uri="{BB962C8B-B14F-4D97-AF65-F5344CB8AC3E}">
        <p14:creationId xmlns:p14="http://schemas.microsoft.com/office/powerpoint/2010/main" val="1475620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dirty="0"/>
          </a:p>
        </p:txBody>
      </p:sp>
    </p:spTree>
    <p:extLst>
      <p:ext uri="{BB962C8B-B14F-4D97-AF65-F5344CB8AC3E}">
        <p14:creationId xmlns:p14="http://schemas.microsoft.com/office/powerpoint/2010/main" val="2474276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DF9F-5615-0CDB-8707-3B401BB06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B0515C-7B7A-B5C5-60AB-00C3A6471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13C80-B4FB-5BB4-F689-942C7BA4D703}"/>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85830AAE-E526-7517-D99A-6AFEEF5F4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E888F9-3E0E-E726-075F-4358510A2034}"/>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3630406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E088-2C46-EC28-C505-AD47FA2A8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1A40C-F1A2-96F7-5579-7D065E98A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C49F3-10E4-9D21-7A06-CD39BB483CCF}"/>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140D4D0E-97CD-4EA1-5CAE-C2012399B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9657FC-E435-6ABC-C03D-5FB78821D300}"/>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3484328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77F6-0703-176A-2755-D76762569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9540A8-B094-5775-5830-B986DB793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049B1-C2FA-6D73-6460-1E8115E86E04}"/>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4E835CE8-25FE-46A8-6B7D-E98A8FB489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BF79E-477A-A0AD-FB81-FDC4188EEDD3}"/>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22690546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AB78-D336-C289-7629-E8ACF4F1D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6C40A-573A-CB7B-16C9-0C7C0AAF2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CD8D7C-45A6-4857-D819-A2E45AEB87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A4F0A-9FA9-3A4A-9666-FF8F48688265}"/>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6" name="Footer Placeholder 5">
            <a:extLst>
              <a:ext uri="{FF2B5EF4-FFF2-40B4-BE49-F238E27FC236}">
                <a16:creationId xmlns:a16="http://schemas.microsoft.com/office/drawing/2014/main" id="{244793B3-7A23-1D77-51F3-89855D10E1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34FDDB-00C7-310F-629E-1D8381854D33}"/>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989225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FCF4-B32E-31FE-F92A-53D7B364B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BF878D-A91F-30AB-25A8-9BA1D5E54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94109-CDA5-C0BD-137D-4290DC466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C91DDD-597A-2C01-4008-28C245738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40890-6039-50FB-7B2F-5F3E66CF7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4793AC-0E3B-63C6-3434-A59C47D171A3}"/>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8" name="Footer Placeholder 7">
            <a:extLst>
              <a:ext uri="{FF2B5EF4-FFF2-40B4-BE49-F238E27FC236}">
                <a16:creationId xmlns:a16="http://schemas.microsoft.com/office/drawing/2014/main" id="{9E8534FA-4A5A-4E65-27DB-50EA2DB611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6B747F-3911-51A4-4131-BE00C9A07F7F}"/>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1839496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8C76-0B56-E4B7-06C8-1337AE64B3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FC74F8-FCEA-B7AA-B3A8-4CB3648F0539}"/>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4" name="Footer Placeholder 3">
            <a:extLst>
              <a:ext uri="{FF2B5EF4-FFF2-40B4-BE49-F238E27FC236}">
                <a16:creationId xmlns:a16="http://schemas.microsoft.com/office/drawing/2014/main" id="{2515427E-7FBA-C194-4B18-9BCCDD1123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413BC0-B171-3878-09BC-1445E0A40B2E}"/>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1282635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6A372-F457-242D-0746-1B963F3B568F}"/>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3" name="Footer Placeholder 2">
            <a:extLst>
              <a:ext uri="{FF2B5EF4-FFF2-40B4-BE49-F238E27FC236}">
                <a16:creationId xmlns:a16="http://schemas.microsoft.com/office/drawing/2014/main" id="{4D42C3B4-87C3-6BE4-0521-4DA8AAFF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35EAAF-9C6A-25CE-46A1-85AB4A293AAB}"/>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158964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p:spPr>
        <p:txBody>
          <a:bodyPr anchor="ctr"/>
          <a:lstStyle>
            <a:lvl1pPr marL="0" indent="0" algn="ctr">
              <a:buNone/>
              <a:defRPr sz="2400" b="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681163"/>
            <a:ext cx="5183188" cy="823912"/>
          </a:xfrm>
        </p:spPr>
        <p:txBody>
          <a:bodyPr anchor="ctr"/>
          <a:lstStyle>
            <a:lvl1pPr marL="0" indent="0" algn="ctr">
              <a:buNone/>
              <a:defRPr sz="2400" b="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cxnSp>
        <p:nvCxnSpPr>
          <p:cNvPr id="9" name="Straight Connector 8"/>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11" name="Slide Number Placeholder 5"/>
          <p:cNvSpPr>
            <a:spLocks noGrp="1"/>
          </p:cNvSpPr>
          <p:nvPr>
            <p:ph type="sldNum" sz="quarter" idx="10"/>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3602774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55D7-9A9E-C7C6-1516-A53465E42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F41361-AF08-A256-8DB8-AC915EB94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6C363-3881-A52C-6D11-F03BA1722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6C826-3CE9-2376-54B6-567955199FFB}"/>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6" name="Footer Placeholder 5">
            <a:extLst>
              <a:ext uri="{FF2B5EF4-FFF2-40B4-BE49-F238E27FC236}">
                <a16:creationId xmlns:a16="http://schemas.microsoft.com/office/drawing/2014/main" id="{8FD234B5-B9D6-81E3-E9AC-A6AA4C243A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86AEEB-CFC8-7432-ACB2-71BD86526DB7}"/>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3849175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1949-1863-B3BF-1C62-60D94BB25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0E889-6FE5-550F-0713-0F670F5F8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8871EA-3F7E-667F-4584-94B9B5A15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33002-8768-98DA-8924-6A1C6BFE0B8D}"/>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6" name="Footer Placeholder 5">
            <a:extLst>
              <a:ext uri="{FF2B5EF4-FFF2-40B4-BE49-F238E27FC236}">
                <a16:creationId xmlns:a16="http://schemas.microsoft.com/office/drawing/2014/main" id="{2AFDBC75-F7BF-A964-BF5F-D3DDBB88A2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106306-6947-6105-8BAE-76F5FDD8A5E6}"/>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413079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8AB7-9F51-CCE3-EED2-4EA4E6A69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A59D85-BE11-3666-8DB9-EA2FC211C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AB4-D038-5A4A-5C4B-6E696A302F8F}"/>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613B2122-0111-F22D-FF68-18B22922C2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228954-B859-313E-0D32-7FFBF5BDCF2E}"/>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1554024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DAE83F-4549-1E69-52EE-251704C5BE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B031F8-FDF9-452F-D47D-6A792B9F7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A049A-25A5-6D71-1155-24198E483BB7}"/>
              </a:ext>
            </a:extLst>
          </p:cNvPr>
          <p:cNvSpPr>
            <a:spLocks noGrp="1"/>
          </p:cNvSpPr>
          <p:nvPr>
            <p:ph type="dt" sz="half" idx="10"/>
          </p:nvPr>
        </p:nvSpPr>
        <p:spPr/>
        <p:txBody>
          <a:body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E0832873-BED1-626E-0518-C966B637A1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9C315C-BA81-55DC-3FFC-A333D946FD5F}"/>
              </a:ext>
            </a:extLst>
          </p:cNvPr>
          <p:cNvSpPr>
            <a:spLocks noGrp="1"/>
          </p:cNvSpPr>
          <p:nvPr>
            <p:ph type="sldNum" sz="quarter" idx="12"/>
          </p:nvPr>
        </p:nvSpPr>
        <p:spPr/>
        <p:txBody>
          <a:bodyPr/>
          <a:lstStyle/>
          <a:p>
            <a:fld id="{02A8FF8C-2F90-4BE2-B968-DFCE3F33C983}" type="slidenum">
              <a:rPr lang="en-US" smtClean="0"/>
              <a:t>‹#›</a:t>
            </a:fld>
            <a:endParaRPr lang="en-US" dirty="0"/>
          </a:p>
        </p:txBody>
      </p:sp>
    </p:spTree>
    <p:extLst>
      <p:ext uri="{BB962C8B-B14F-4D97-AF65-F5344CB8AC3E}">
        <p14:creationId xmlns:p14="http://schemas.microsoft.com/office/powerpoint/2010/main" val="1268637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227619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813993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546529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5038609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46887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46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396" y="122955"/>
            <a:ext cx="1371891" cy="1371890"/>
          </a:xfrm>
          <a:prstGeom prst="rect">
            <a:avLst/>
          </a:prstGeom>
          <a:noFill/>
          <a:ln>
            <a:noFill/>
          </a:ln>
        </p:spPr>
      </p:pic>
      <p:cxnSp>
        <p:nvCxnSpPr>
          <p:cNvPr id="5" name="Straight Connector 4"/>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7"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7265884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961848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4118825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640842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7786478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9663134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6850358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816893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4281508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7074097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90015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No Seal)">
    <p:spTree>
      <p:nvGrpSpPr>
        <p:cNvPr id="1" name=""/>
        <p:cNvGrpSpPr/>
        <p:nvPr/>
      </p:nvGrpSpPr>
      <p:grpSpPr>
        <a:xfrm>
          <a:off x="0" y="0"/>
          <a:ext cx="0" cy="0"/>
          <a:chOff x="0" y="0"/>
          <a:chExt cx="0" cy="0"/>
        </a:xfrm>
      </p:grpSpPr>
      <p:cxnSp>
        <p:nvCxnSpPr>
          <p:cNvPr id="3" name="Straight Connector 2"/>
          <p:cNvCxnSpPr/>
          <p:nvPr userDrawn="1"/>
        </p:nvCxnSpPr>
        <p:spPr>
          <a:xfrm>
            <a:off x="838201" y="1577532"/>
            <a:ext cx="10515599"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Title 1"/>
          <p:cNvSpPr>
            <a:spLocks noGrp="1"/>
          </p:cNvSpPr>
          <p:nvPr>
            <p:ph type="title"/>
          </p:nvPr>
        </p:nvSpPr>
        <p:spPr>
          <a:xfrm>
            <a:off x="838201" y="251970"/>
            <a:ext cx="10515599" cy="1325563"/>
          </a:xfrm>
        </p:spPr>
        <p:txBody>
          <a:bodyPr anchor="b"/>
          <a:lstStyle>
            <a:lvl1pPr algn="l">
              <a:defRPr/>
            </a:lvl1pPr>
          </a:lstStyle>
          <a:p>
            <a:r>
              <a:rPr lang="en-US"/>
              <a:t>Click to edit Master title style</a:t>
            </a:r>
          </a:p>
        </p:txBody>
      </p:sp>
      <p:sp>
        <p:nvSpPr>
          <p:cNvPr id="4" name="Slide Number Placeholder 5"/>
          <p:cNvSpPr>
            <a:spLocks noGrp="1"/>
          </p:cNvSpPr>
          <p:nvPr>
            <p:ph type="sldNum" sz="quarter" idx="4"/>
          </p:nvPr>
        </p:nvSpPr>
        <p:spPr>
          <a:xfrm>
            <a:off x="9318267" y="73400"/>
            <a:ext cx="2743200" cy="291726"/>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Tree>
    <p:extLst>
      <p:ext uri="{BB962C8B-B14F-4D97-AF65-F5344CB8AC3E}">
        <p14:creationId xmlns:p14="http://schemas.microsoft.com/office/powerpoint/2010/main" val="1212315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1014282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3146352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563633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130795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2703509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E044E-779A-41BF-B983-46726023B82A}" type="datetimeFigureOut">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945A8-81AF-4EFA-86E1-92478093904D}" type="slidenum">
              <a:rPr lang="en-US" smtClean="0"/>
              <a:t>‹#›</a:t>
            </a:fld>
            <a:endParaRPr lang="en-US" dirty="0"/>
          </a:p>
        </p:txBody>
      </p:sp>
    </p:spTree>
    <p:extLst>
      <p:ext uri="{BB962C8B-B14F-4D97-AF65-F5344CB8AC3E}">
        <p14:creationId xmlns:p14="http://schemas.microsoft.com/office/powerpoint/2010/main" val="18425012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ontent-defaul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B884D25-4F13-49BC-9888-CF8C08A8ABC0}"/>
              </a:ext>
            </a:extLst>
          </p:cNvPr>
          <p:cNvSpPr txBox="1">
            <a:spLocks/>
          </p:cNvSpPr>
          <p:nvPr/>
        </p:nvSpPr>
        <p:spPr>
          <a:xfrm>
            <a:off x="10566400" y="6264276"/>
            <a:ext cx="1016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AE3C7C3-97A8-49F8-A59E-0391B1E640E1}"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pic>
        <p:nvPicPr>
          <p:cNvPr id="5" name="Picture 5">
            <a:extLst>
              <a:ext uri="{FF2B5EF4-FFF2-40B4-BE49-F238E27FC236}">
                <a16:creationId xmlns:a16="http://schemas.microsoft.com/office/drawing/2014/main" id="{034EDD2E-6FB0-45D1-8531-7497D6E398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833" y="1150939"/>
            <a:ext cx="10727267"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8"/>
            <a:ext cx="109728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609600" y="1295400"/>
            <a:ext cx="109728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247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609600" y="2035048"/>
            <a:ext cx="10972800" cy="2440603"/>
          </a:xfrm>
          <a:prstGeom prst="rect">
            <a:avLst/>
          </a:prstGeom>
        </p:spPr>
        <p:txBody>
          <a:bodyPr/>
          <a:lstStyle>
            <a:lvl1pPr>
              <a:defRPr sz="5867">
                <a:latin typeface="Trebuchet MS" panose="020B0603020202020204" pitchFamily="34" charset="0"/>
              </a:defRPr>
            </a:lvl1pPr>
          </a:lstStyle>
          <a:p>
            <a:r>
              <a:rPr lang="en-US"/>
              <a:t>Click to edit Master title style</a:t>
            </a:r>
          </a:p>
        </p:txBody>
      </p:sp>
      <p:sp>
        <p:nvSpPr>
          <p:cNvPr id="3" name="Text Placeholder 2"/>
          <p:cNvSpPr>
            <a:spLocks noGrp="1"/>
          </p:cNvSpPr>
          <p:nvPr>
            <p:ph type="body" sz="quarter" idx="10"/>
          </p:nvPr>
        </p:nvSpPr>
        <p:spPr>
          <a:xfrm>
            <a:off x="0" y="1290481"/>
            <a:ext cx="12192000" cy="492323"/>
          </a:xfrm>
          <a:prstGeom prst="rect">
            <a:avLst/>
          </a:prstGeom>
        </p:spPr>
        <p:txBody>
          <a:bodyPr vert="horz"/>
          <a:lstStyle>
            <a:lvl1pPr marL="0" indent="0" algn="ctr">
              <a:buFontTx/>
              <a:buNone/>
              <a:defRPr sz="2933" cap="all">
                <a:solidFill>
                  <a:srgbClr val="3A85B3"/>
                </a:solidFill>
                <a:latin typeface="Tw Cen MT"/>
              </a:defRPr>
            </a:lvl1pPr>
            <a:lvl2pPr marL="609585" indent="0" algn="ctr">
              <a:buFontTx/>
              <a:buNone/>
              <a:defRPr sz="2933" cap="all">
                <a:solidFill>
                  <a:srgbClr val="3A85B3"/>
                </a:solidFill>
                <a:latin typeface="Tw Cen MT"/>
              </a:defRPr>
            </a:lvl2pPr>
            <a:lvl3pPr marL="1219170" indent="0" algn="ctr">
              <a:buFontTx/>
              <a:buNone/>
              <a:defRPr sz="2933" cap="all">
                <a:solidFill>
                  <a:srgbClr val="3A85B3"/>
                </a:solidFill>
                <a:latin typeface="Tw Cen MT"/>
              </a:defRPr>
            </a:lvl3pPr>
            <a:lvl4pPr marL="1828754" indent="0" algn="ctr">
              <a:buFontTx/>
              <a:buNone/>
              <a:defRPr sz="2933" cap="all">
                <a:solidFill>
                  <a:srgbClr val="3A85B3"/>
                </a:solidFill>
                <a:latin typeface="Tw Cen MT"/>
              </a:defRPr>
            </a:lvl4pPr>
            <a:lvl5pPr marL="2438339" indent="0" algn="ctr">
              <a:buFontTx/>
              <a:buNone/>
              <a:defRPr sz="2933"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13944724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61145" y="440107"/>
            <a:ext cx="11279159" cy="52961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720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atin typeface="Tw Cen MT" panose="020B0602020104020603" pitchFamily="34" charset="0"/>
              </a:defRPr>
            </a:lvl1pPr>
          </a:lstStyle>
          <a:p>
            <a:r>
              <a:rPr lang="en-US"/>
              <a:t>Click to edit Master title style</a:t>
            </a:r>
          </a:p>
        </p:txBody>
      </p:sp>
      <p:sp>
        <p:nvSpPr>
          <p:cNvPr id="3" name="Content Placeholder 5"/>
          <p:cNvSpPr>
            <a:spLocks noGrp="1"/>
          </p:cNvSpPr>
          <p:nvPr>
            <p:ph sz="quarter" idx="10"/>
          </p:nvPr>
        </p:nvSpPr>
        <p:spPr>
          <a:xfrm>
            <a:off x="461145" y="1507200"/>
            <a:ext cx="11279159" cy="4229091"/>
          </a:xfrm>
          <a:prstGeom prst="rect">
            <a:avLst/>
          </a:prstGeom>
        </p:spPr>
        <p:txBody>
          <a:bodyPr vert="horz"/>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478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4.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userDrawn="1"/>
        </p:nvSpPr>
        <p:spPr bwMode="auto">
          <a:xfrm>
            <a:off x="0" y="0"/>
            <a:ext cx="12192000" cy="1295400"/>
          </a:xfrm>
          <a:prstGeom prst="rect">
            <a:avLst/>
          </a:prstGeom>
          <a:solidFill>
            <a:schemeClr val="tx1"/>
          </a:solidFill>
          <a:ln w="9525">
            <a:solidFill>
              <a:schemeClr val="tx1"/>
            </a:solidFill>
            <a:miter lim="800000"/>
            <a:headEnd/>
            <a:tailEnd/>
          </a:ln>
          <a:effectLst/>
        </p:spPr>
        <p:txBody>
          <a:bodyPr wrap="none" anchor="ctr"/>
          <a:lstStyle/>
          <a:p>
            <a:pPr algn="ctr"/>
            <a:endParaRPr lang="en-US" sz="1800" dirty="0">
              <a:solidFill>
                <a:srgbClr val="FFFFFF"/>
              </a:solidFill>
            </a:endParaRPr>
          </a:p>
        </p:txBody>
      </p:sp>
      <p:sp>
        <p:nvSpPr>
          <p:cNvPr id="49155" name="Rectangle 3"/>
          <p:cNvSpPr>
            <a:spLocks noGrp="1" noChangeArrowheads="1"/>
          </p:cNvSpPr>
          <p:nvPr>
            <p:ph type="title"/>
          </p:nvPr>
        </p:nvSpPr>
        <p:spPr bwMode="auto">
          <a:xfrm>
            <a:off x="1828800" y="304801"/>
            <a:ext cx="85344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7" name="Rectangle 5"/>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FFFFFF"/>
              </a:solidFill>
            </a:endParaRPr>
          </a:p>
        </p:txBody>
      </p:sp>
      <p:sp>
        <p:nvSpPr>
          <p:cNvPr id="49158" name="Rectangle 6"/>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FFFFFF"/>
              </a:solidFill>
            </a:endParaRPr>
          </a:p>
        </p:txBody>
      </p:sp>
      <p:sp>
        <p:nvSpPr>
          <p:cNvPr id="49159"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38A555-F26F-45E6-8F16-1B339D90EBE8}" type="slidenum">
              <a:rPr lang="en-US">
                <a:solidFill>
                  <a:srgbClr val="FFFFFF"/>
                </a:solidFill>
              </a:rPr>
              <a:pPr/>
              <a:t>‹#›</a:t>
            </a:fld>
            <a:endParaRPr lang="en-US" dirty="0">
              <a:solidFill>
                <a:srgbClr val="FFFFFF"/>
              </a:solidFill>
            </a:endParaRPr>
          </a:p>
        </p:txBody>
      </p:sp>
      <p:sp>
        <p:nvSpPr>
          <p:cNvPr id="49160" name="Line 8"/>
          <p:cNvSpPr>
            <a:spLocks noChangeShapeType="1"/>
          </p:cNvSpPr>
          <p:nvPr userDrawn="1"/>
        </p:nvSpPr>
        <p:spPr bwMode="auto">
          <a:xfrm>
            <a:off x="0" y="1295400"/>
            <a:ext cx="12192000" cy="0"/>
          </a:xfrm>
          <a:prstGeom prst="line">
            <a:avLst/>
          </a:prstGeom>
          <a:noFill/>
          <a:ln w="12700">
            <a:solidFill>
              <a:srgbClr val="FFE701"/>
            </a:solidFill>
            <a:round/>
            <a:headEnd/>
            <a:tailEnd/>
          </a:ln>
          <a:effectLst/>
        </p:spPr>
        <p:txBody>
          <a:bodyPr/>
          <a:lstStyle/>
          <a:p>
            <a:endParaRPr lang="en-US" sz="1800" dirty="0">
              <a:solidFill>
                <a:srgbClr val="FFFFFF"/>
              </a:solidFill>
            </a:endParaRPr>
          </a:p>
        </p:txBody>
      </p:sp>
      <p:pic>
        <p:nvPicPr>
          <p:cNvPr id="49162" name="Picture 10" descr="UMHS-200-light"/>
          <p:cNvPicPr>
            <a:picLocks noChangeAspect="1" noChangeArrowheads="1"/>
          </p:cNvPicPr>
          <p:nvPr userDrawn="1"/>
        </p:nvPicPr>
        <p:blipFill>
          <a:blip r:embed="rId3" cstate="print"/>
          <a:stretch>
            <a:fillRect/>
          </a:stretch>
        </p:blipFill>
        <p:spPr bwMode="auto">
          <a:xfrm>
            <a:off x="42472" y="142878"/>
            <a:ext cx="1756559" cy="1014413"/>
          </a:xfrm>
          <a:prstGeom prst="rect">
            <a:avLst/>
          </a:prstGeom>
          <a:noFill/>
        </p:spPr>
      </p:pic>
      <p:pic>
        <p:nvPicPr>
          <p:cNvPr id="49163" name="Picture 11"/>
          <p:cNvPicPr>
            <a:picLocks noChangeAspect="1" noChangeArrowheads="1"/>
          </p:cNvPicPr>
          <p:nvPr userDrawn="1"/>
        </p:nvPicPr>
        <p:blipFill>
          <a:blip r:embed="rId4" cstate="print"/>
          <a:srcRect/>
          <a:stretch>
            <a:fillRect/>
          </a:stretch>
        </p:blipFill>
        <p:spPr bwMode="auto">
          <a:xfrm>
            <a:off x="10632019" y="82550"/>
            <a:ext cx="1272116" cy="1136650"/>
          </a:xfrm>
          <a:prstGeom prst="rect">
            <a:avLst/>
          </a:prstGeom>
          <a:noFill/>
        </p:spPr>
      </p:pic>
    </p:spTree>
    <p:extLst>
      <p:ext uri="{BB962C8B-B14F-4D97-AF65-F5344CB8AC3E}">
        <p14:creationId xmlns:p14="http://schemas.microsoft.com/office/powerpoint/2010/main" val="890436790"/>
      </p:ext>
    </p:extLst>
  </p:cSld>
  <p:clrMap bg1="dk2" tx1="lt1" bg2="dk1" tx2="lt2" accent1="accent1" accent2="accent2" accent3="accent3" accent4="accent4" accent5="accent5" accent6="accent6" hlink="hlink" folHlink="folHlink"/>
  <p:sldLayoutIdLst>
    <p:sldLayoutId id="2147483674" r:id="rId1"/>
  </p:sldLayoutIdLst>
  <p:txStyles>
    <p:titleStyle>
      <a:lvl1pPr algn="ctr" rtl="0" eaLnBrk="1" fontAlgn="base" hangingPunct="1">
        <a:spcBef>
          <a:spcPct val="0"/>
        </a:spcBef>
        <a:spcAft>
          <a:spcPct val="0"/>
        </a:spcAft>
        <a:defRPr sz="3600">
          <a:solidFill>
            <a:srgbClr val="000000"/>
          </a:solidFill>
          <a:latin typeface="+mj-lt"/>
          <a:ea typeface="+mj-ea"/>
          <a:cs typeface="+mj-cs"/>
        </a:defRPr>
      </a:lvl1pPr>
      <a:lvl2pPr algn="ctr" rtl="0" eaLnBrk="1" fontAlgn="base" hangingPunct="1">
        <a:spcBef>
          <a:spcPct val="0"/>
        </a:spcBef>
        <a:spcAft>
          <a:spcPct val="0"/>
        </a:spcAft>
        <a:defRPr sz="3600">
          <a:solidFill>
            <a:srgbClr val="000000"/>
          </a:solidFill>
          <a:latin typeface="Arial" charset="0"/>
          <a:cs typeface="Arial" charset="0"/>
        </a:defRPr>
      </a:lvl2pPr>
      <a:lvl3pPr algn="ctr" rtl="0" eaLnBrk="1" fontAlgn="base" hangingPunct="1">
        <a:spcBef>
          <a:spcPct val="0"/>
        </a:spcBef>
        <a:spcAft>
          <a:spcPct val="0"/>
        </a:spcAft>
        <a:defRPr sz="3600">
          <a:solidFill>
            <a:srgbClr val="000000"/>
          </a:solidFill>
          <a:latin typeface="Arial" charset="0"/>
          <a:cs typeface="Arial" charset="0"/>
        </a:defRPr>
      </a:lvl3pPr>
      <a:lvl4pPr algn="ctr" rtl="0" eaLnBrk="1" fontAlgn="base" hangingPunct="1">
        <a:spcBef>
          <a:spcPct val="0"/>
        </a:spcBef>
        <a:spcAft>
          <a:spcPct val="0"/>
        </a:spcAft>
        <a:defRPr sz="3600">
          <a:solidFill>
            <a:srgbClr val="000000"/>
          </a:solidFill>
          <a:latin typeface="Arial" charset="0"/>
          <a:cs typeface="Arial" charset="0"/>
        </a:defRPr>
      </a:lvl4pPr>
      <a:lvl5pPr algn="ctr" rtl="0" eaLnBrk="1" fontAlgn="base" hangingPunct="1">
        <a:spcBef>
          <a:spcPct val="0"/>
        </a:spcBef>
        <a:spcAft>
          <a:spcPct val="0"/>
        </a:spcAft>
        <a:defRPr sz="3600">
          <a:solidFill>
            <a:srgbClr val="000000"/>
          </a:solidFill>
          <a:latin typeface="Arial" charset="0"/>
          <a:cs typeface="Arial" charset="0"/>
        </a:defRPr>
      </a:lvl5pPr>
      <a:lvl6pPr marL="457200" algn="ctr" rtl="0" eaLnBrk="1" fontAlgn="base" hangingPunct="1">
        <a:spcBef>
          <a:spcPct val="0"/>
        </a:spcBef>
        <a:spcAft>
          <a:spcPct val="0"/>
        </a:spcAft>
        <a:defRPr sz="3600">
          <a:solidFill>
            <a:srgbClr val="000000"/>
          </a:solidFill>
          <a:latin typeface="Arial" charset="0"/>
          <a:cs typeface="Arial" charset="0"/>
        </a:defRPr>
      </a:lvl6pPr>
      <a:lvl7pPr marL="914400" algn="ctr" rtl="0" eaLnBrk="1" fontAlgn="base" hangingPunct="1">
        <a:spcBef>
          <a:spcPct val="0"/>
        </a:spcBef>
        <a:spcAft>
          <a:spcPct val="0"/>
        </a:spcAft>
        <a:defRPr sz="3600">
          <a:solidFill>
            <a:srgbClr val="000000"/>
          </a:solidFill>
          <a:latin typeface="Arial" charset="0"/>
          <a:cs typeface="Arial" charset="0"/>
        </a:defRPr>
      </a:lvl7pPr>
      <a:lvl8pPr marL="1371600" algn="ctr" rtl="0" eaLnBrk="1" fontAlgn="base" hangingPunct="1">
        <a:spcBef>
          <a:spcPct val="0"/>
        </a:spcBef>
        <a:spcAft>
          <a:spcPct val="0"/>
        </a:spcAft>
        <a:defRPr sz="3600">
          <a:solidFill>
            <a:srgbClr val="000000"/>
          </a:solidFill>
          <a:latin typeface="Arial" charset="0"/>
          <a:cs typeface="Arial" charset="0"/>
        </a:defRPr>
      </a:lvl8pPr>
      <a:lvl9pPr marL="1828800" algn="ctr" rtl="0" eaLnBrk="1" fontAlgn="base" hangingPunct="1">
        <a:spcBef>
          <a:spcPct val="0"/>
        </a:spcBef>
        <a:spcAft>
          <a:spcPct val="0"/>
        </a:spcAft>
        <a:defRPr sz="36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81318-961A-4BB0-AE3C-667AD8A1CCFC}" type="datetimeFigureOut">
              <a:rPr lang="en-US" smtClean="0"/>
              <a:pPr/>
              <a:t>1/10/2024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84275-97E0-4DA2-91BD-271C1642A189}" type="slidenum">
              <a:rPr lang="en-US" smtClean="0"/>
              <a:pPr/>
              <a:t>‹#›</a:t>
            </a:fld>
            <a:endParaRPr lang="en-US" dirty="0"/>
          </a:p>
        </p:txBody>
      </p:sp>
      <p:sp>
        <p:nvSpPr>
          <p:cNvPr id="7" name="Rectangle 6"/>
          <p:cNvSpPr/>
          <p:nvPr userDrawn="1"/>
        </p:nvSpPr>
        <p:spPr>
          <a:xfrm>
            <a:off x="0" y="6326307"/>
            <a:ext cx="12192000" cy="539236"/>
          </a:xfrm>
          <a:prstGeom prst="rect">
            <a:avLst/>
          </a:prstGeom>
          <a:solidFill>
            <a:srgbClr val="A52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326307"/>
            <a:ext cx="12192000" cy="539236"/>
          </a:xfrm>
          <a:prstGeom prst="rect">
            <a:avLst/>
          </a:prstGeom>
          <a:solidFill>
            <a:srgbClr val="3C8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657107" y="6385574"/>
            <a:ext cx="4207019" cy="420702"/>
          </a:xfrm>
          <a:prstGeom prst="rect">
            <a:avLst/>
          </a:prstGeom>
        </p:spPr>
      </p:pic>
    </p:spTree>
    <p:extLst>
      <p:ext uri="{BB962C8B-B14F-4D97-AF65-F5344CB8AC3E}">
        <p14:creationId xmlns:p14="http://schemas.microsoft.com/office/powerpoint/2010/main" val="37453090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A555-F26F-45E6-8F16-1B339D90EBE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281001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436881"/>
            <a:ext cx="9602485" cy="85867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60400" y="2426208"/>
            <a:ext cx="9602485" cy="372694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15322" y="6465815"/>
            <a:ext cx="40131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dirty="0"/>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725855" y="6393958"/>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11594592" y="0"/>
            <a:ext cx="5974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1503110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55">
          <p15:clr>
            <a:srgbClr val="F26B43"/>
          </p15:clr>
        </p15:guide>
        <p15:guide id="3" pos="5300">
          <p15:clr>
            <a:srgbClr val="F26B43"/>
          </p15:clr>
        </p15:guide>
        <p15:guide id="4" orient="horz" pos="2907">
          <p15:clr>
            <a:srgbClr val="F26B43"/>
          </p15:clr>
        </p15:guide>
        <p15:guide id="5" orient="horz" pos="612">
          <p15:clr>
            <a:srgbClr val="F26B43"/>
          </p15:clr>
        </p15:guide>
        <p15:guide id="6" orient="horz" pos="577">
          <p15:clr>
            <a:srgbClr val="F26B43"/>
          </p15:clr>
        </p15:guide>
        <p15:guide id="7" orient="horz" pos="205">
          <p15:clr>
            <a:srgbClr val="F26B43"/>
          </p15:clr>
        </p15:guide>
        <p15:guide id="9" orient="horz" pos="1145">
          <p15:clr>
            <a:srgbClr val="F26B43"/>
          </p15:clr>
        </p15:guide>
        <p15:guide id="10" orient="horz" pos="2951">
          <p15:clr>
            <a:srgbClr val="F26B43"/>
          </p15:clr>
        </p15:guide>
        <p15:guide id="11" pos="4848">
          <p15:clr>
            <a:srgbClr val="F26B43"/>
          </p15:clr>
        </p15:guide>
        <p15:guide id="12" orient="horz" pos="3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49D6F-B5ED-954A-07E6-51BAED466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1BA81C-F4EA-0937-15E9-3EAAE765B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1BF70-2376-23D8-8F1C-9D5350F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C3ED-25FB-48ED-B119-72227B2B9F28}" type="datetimeFigureOut">
              <a:rPr lang="en-US" smtClean="0"/>
              <a:t>1/10/2024</a:t>
            </a:fld>
            <a:endParaRPr lang="en-US" dirty="0"/>
          </a:p>
        </p:txBody>
      </p:sp>
      <p:sp>
        <p:nvSpPr>
          <p:cNvPr id="5" name="Footer Placeholder 4">
            <a:extLst>
              <a:ext uri="{FF2B5EF4-FFF2-40B4-BE49-F238E27FC236}">
                <a16:creationId xmlns:a16="http://schemas.microsoft.com/office/drawing/2014/main" id="{7D4299FF-4FA6-7474-7C69-61872A04D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B9485AC-D647-DD95-5DBE-B42F0D641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8FF8C-2F90-4BE2-B968-DFCE3F33C983}" type="slidenum">
              <a:rPr lang="en-US" smtClean="0"/>
              <a:t>‹#›</a:t>
            </a:fld>
            <a:endParaRPr lang="en-US" dirty="0"/>
          </a:p>
        </p:txBody>
      </p:sp>
    </p:spTree>
    <p:extLst>
      <p:ext uri="{BB962C8B-B14F-4D97-AF65-F5344CB8AC3E}">
        <p14:creationId xmlns:p14="http://schemas.microsoft.com/office/powerpoint/2010/main" val="299665510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A555-F26F-45E6-8F16-1B339D90EBE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1499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E044E-779A-41BF-B983-46726023B82A}" type="datetimeFigureOut">
              <a:rPr lang="en-US" smtClean="0"/>
              <a:t>1/10/2024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945A8-81AF-4EFA-86E1-92478093904D}" type="slidenum">
              <a:rPr lang="en-US" smtClean="0"/>
              <a:t>‹#›</a:t>
            </a:fld>
            <a:endParaRPr lang="en-US" dirty="0"/>
          </a:p>
        </p:txBody>
      </p:sp>
    </p:spTree>
    <p:extLst>
      <p:ext uri="{BB962C8B-B14F-4D97-AF65-F5344CB8AC3E}">
        <p14:creationId xmlns:p14="http://schemas.microsoft.com/office/powerpoint/2010/main" val="165332270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090F8-4EEA-414C-A678-1E1E8B0ED17B}" type="datetimeFigureOut">
              <a:rPr lang="en-US" smtClean="0"/>
              <a:t>1/10/2024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C419-4BDD-4644-9ED4-3639C6552598}" type="slidenum">
              <a:rPr lang="en-US" smtClean="0"/>
              <a:t>‹#›</a:t>
            </a:fld>
            <a:endParaRPr lang="en-US" dirty="0"/>
          </a:p>
        </p:txBody>
      </p:sp>
    </p:spTree>
    <p:extLst>
      <p:ext uri="{BB962C8B-B14F-4D97-AF65-F5344CB8AC3E}">
        <p14:creationId xmlns:p14="http://schemas.microsoft.com/office/powerpoint/2010/main" val="304934032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CE47C-8FCE-40F6-A182-62D3C3B29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3DF68-4250-464C-A810-812B9CD2E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A6C4F-96CF-4EF0-ACD8-659C779A9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27455-19AE-4F27-9753-1D5973F81AE8}" type="datetimeFigureOut">
              <a:rPr lang="en-US" smtClean="0"/>
              <a:t>1/10/2024</a:t>
            </a:fld>
            <a:endParaRPr lang="en-US" dirty="0"/>
          </a:p>
        </p:txBody>
      </p:sp>
      <p:sp>
        <p:nvSpPr>
          <p:cNvPr id="5" name="Footer Placeholder 4">
            <a:extLst>
              <a:ext uri="{FF2B5EF4-FFF2-40B4-BE49-F238E27FC236}">
                <a16:creationId xmlns:a16="http://schemas.microsoft.com/office/drawing/2014/main" id="{C687694D-F004-4A84-8564-320E28B20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53A43A-1526-4F86-A975-909A1D28B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1A4E-FE89-4EBF-8A38-EDFE43EF9B2E}" type="slidenum">
              <a:rPr lang="en-US" smtClean="0"/>
              <a:t>‹#›</a:t>
            </a:fld>
            <a:endParaRPr lang="en-US" dirty="0"/>
          </a:p>
        </p:txBody>
      </p:sp>
    </p:spTree>
    <p:extLst>
      <p:ext uri="{BB962C8B-B14F-4D97-AF65-F5344CB8AC3E}">
        <p14:creationId xmlns:p14="http://schemas.microsoft.com/office/powerpoint/2010/main" val="316959686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10.jpeg"/><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10.jpe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hyperlink" Target="http://www.amspdc.org/workforc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image" Target="../media/image12.emf"/><Relationship Id="rId1" Type="http://schemas.openxmlformats.org/officeDocument/2006/relationships/slideLayout" Target="../slideLayouts/slideLayout107.xml"/><Relationship Id="rId5" Type="http://schemas.openxmlformats.org/officeDocument/2006/relationships/image" Target="../media/image10.jpeg"/><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9.tiff"/><Relationship Id="rId4" Type="http://schemas.openxmlformats.org/officeDocument/2006/relationships/hyperlink" Target="http://www.amspdc.org/workfor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9.tiff"/><Relationship Id="rId5" Type="http://schemas.openxmlformats.org/officeDocument/2006/relationships/hyperlink" Target="http://www.amspdc.org/workforce" TargetMode="External"/><Relationship Id="rId4" Type="http://schemas.openxmlformats.org/officeDocument/2006/relationships/hyperlink" Target="http://www.nationalacademies.org/pediatric-subspecialt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75.xml"/><Relationship Id="rId4" Type="http://schemas.openxmlformats.org/officeDocument/2006/relationships/hyperlink" Target="http://www.amspdc.org/workforc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0.xml"/><Relationship Id="rId6" Type="http://schemas.openxmlformats.org/officeDocument/2006/relationships/image" Target="../media/image9.tiff"/><Relationship Id="rId5" Type="http://schemas.openxmlformats.org/officeDocument/2006/relationships/hyperlink" Target="http://www.amspdc.org/workforce" TargetMode="External"/><Relationship Id="rId4" Type="http://schemas.openxmlformats.org/officeDocument/2006/relationships/hyperlink" Target="https://www.kff.org/medicaid/state-indicator/medicaid-to-medicare-fee-index/?activeTab=map&amp;currentTimeframe=0&amp;selectedDistributions=all-services&amp;sortModel=%7B%22colId%22:%22Location%22,%22sort%22:%22asc%22%7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23.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hyperlink" Target="http://www.amspdc.org/workfor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6.png"/><Relationship Id="rId7"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118.xml"/><Relationship Id="rId6" Type="http://schemas.openxmlformats.org/officeDocument/2006/relationships/hyperlink" Target="http://www.amspdc.org/workforce"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0.xml"/><Relationship Id="rId4" Type="http://schemas.openxmlformats.org/officeDocument/2006/relationships/hyperlink" Target="http://www.amspdc.org/workforc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hyperlink" Target="http://www.amspdc.org/workforce" TargetMode="External"/><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75.xml"/><Relationship Id="rId4" Type="http://schemas.openxmlformats.org/officeDocument/2006/relationships/hyperlink" Target="http://www.amspdc.org/workfor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mspdc.org/workforce" TargetMode="External"/><Relationship Id="rId1" Type="http://schemas.openxmlformats.org/officeDocument/2006/relationships/slideLayout" Target="../slideLayouts/slideLayout75.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75.xml"/><Relationship Id="rId4" Type="http://schemas.openxmlformats.org/officeDocument/2006/relationships/hyperlink" Target="http://www.amspdc.org/workfor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75.xml"/><Relationship Id="rId4" Type="http://schemas.openxmlformats.org/officeDocument/2006/relationships/hyperlink" Target="http://www.amspdc.org/workforce"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8.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hyperlink" Target="http://www.amspdc.org/workfor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10.jpeg"/><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hyperlink" Target="http://www.amspdc.org/workforce" TargetMode="External"/><Relationship Id="rId2" Type="http://schemas.openxmlformats.org/officeDocument/2006/relationships/notesSlide" Target="../notesSlides/notesSlide4.xml"/><Relationship Id="rId1" Type="http://schemas.openxmlformats.org/officeDocument/2006/relationships/slideLayout" Target="../slideLayouts/slideLayout66.xml"/><Relationship Id="rId5" Type="http://schemas.openxmlformats.org/officeDocument/2006/relationships/image" Target="../media/image10.jpe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8EE1CEC-1FF7-47FA-A7F0-E6BBCCF5C558}"/>
              </a:ext>
            </a:extLst>
          </p:cNvPr>
          <p:cNvSpPr txBox="1">
            <a:spLocks/>
          </p:cNvSpPr>
          <p:nvPr/>
        </p:nvSpPr>
        <p:spPr>
          <a:xfrm>
            <a:off x="600456" y="528110"/>
            <a:ext cx="10991087" cy="627278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algn="ctr"/>
            <a:r>
              <a:rPr lang="en-US" sz="5400" dirty="0">
                <a:latin typeface="Calibri" panose="020F0502020204030204" pitchFamily="34" charset="0"/>
                <a:ea typeface="Arial" charset="0"/>
                <a:cs typeface="Calibri" panose="020F0502020204030204" pitchFamily="34" charset="0"/>
              </a:rPr>
              <a:t>Pediatrics 2025:</a:t>
            </a:r>
            <a:br>
              <a:rPr lang="en-US" sz="5400" dirty="0">
                <a:latin typeface="Calibri" panose="020F0502020204030204" pitchFamily="34" charset="0"/>
                <a:ea typeface="Arial" charset="0"/>
                <a:cs typeface="Calibri" panose="020F0502020204030204" pitchFamily="34" charset="0"/>
              </a:rPr>
            </a:br>
            <a:r>
              <a:rPr lang="en-US" sz="5400" dirty="0">
                <a:latin typeface="Calibri" panose="020F0502020204030204" pitchFamily="34" charset="0"/>
                <a:ea typeface="Arial" charset="0"/>
                <a:cs typeface="Calibri" panose="020F0502020204030204" pitchFamily="34" charset="0"/>
              </a:rPr>
              <a:t>The AMSPDC Workforce Initiative</a:t>
            </a:r>
            <a:br>
              <a:rPr lang="en-US" sz="5400" dirty="0">
                <a:latin typeface="Calibri" panose="020F0502020204030204" pitchFamily="34" charset="0"/>
                <a:ea typeface="Arial" charset="0"/>
                <a:cs typeface="Calibri" panose="020F0502020204030204" pitchFamily="34" charset="0"/>
              </a:rPr>
            </a:br>
            <a:br>
              <a:rPr lang="en-US" sz="5400" dirty="0">
                <a:latin typeface="Calibri" panose="020F0502020204030204" pitchFamily="34" charset="0"/>
                <a:ea typeface="Arial" charset="0"/>
                <a:cs typeface="Calibri" panose="020F0502020204030204" pitchFamily="34" charset="0"/>
              </a:rPr>
            </a:br>
            <a:r>
              <a:rPr lang="en-US" sz="5400" dirty="0">
                <a:latin typeface="Calibri" panose="020F0502020204030204" pitchFamily="34" charset="0"/>
                <a:ea typeface="Arial" charset="0"/>
                <a:cs typeface="Calibri" panose="020F0502020204030204" pitchFamily="34" charset="0"/>
              </a:rPr>
              <a:t>NASEM Study</a:t>
            </a:r>
          </a:p>
          <a:p>
            <a:pPr algn="ctr"/>
            <a:endParaRPr lang="en-US" sz="5400" dirty="0">
              <a:latin typeface="Calibri" panose="020F0502020204030204" pitchFamily="34" charset="0"/>
              <a:ea typeface="Arial" charset="0"/>
              <a:cs typeface="Calibri" panose="020F0502020204030204" pitchFamily="34" charset="0"/>
            </a:endParaRPr>
          </a:p>
          <a:p>
            <a:pPr algn="ctr"/>
            <a:r>
              <a:rPr lang="en-US" sz="4500" dirty="0">
                <a:latin typeface="Calibri" panose="020F0502020204030204" pitchFamily="34" charset="0"/>
                <a:ea typeface="Arial" charset="0"/>
                <a:cs typeface="Calibri" panose="020F0502020204030204" pitchFamily="34" charset="0"/>
              </a:rPr>
              <a:t>Slides and Talking Points for AMSPDC Chairs</a:t>
            </a:r>
          </a:p>
          <a:p>
            <a:pPr algn="ctr"/>
            <a:endParaRPr lang="en-US" sz="3100" dirty="0">
              <a:ea typeface="Arial" charset="0"/>
              <a:cs typeface="Arial" charset="0"/>
            </a:endParaRPr>
          </a:p>
          <a:p>
            <a:pPr algn="ctr"/>
            <a:br>
              <a:rPr lang="en-US" sz="3100" dirty="0">
                <a:ea typeface="Arial" charset="0"/>
                <a:cs typeface="Arial" charset="0"/>
              </a:rPr>
            </a:br>
            <a:br>
              <a:rPr lang="en-US" sz="3100" dirty="0">
                <a:latin typeface="+mn-lt"/>
                <a:ea typeface="Arial" charset="0"/>
                <a:cs typeface="Arial" charset="0"/>
              </a:rPr>
            </a:br>
            <a:br>
              <a:rPr lang="en-US" sz="3100" dirty="0">
                <a:latin typeface="+mn-lt"/>
                <a:ea typeface="Arial" charset="0"/>
                <a:cs typeface="Arial" charset="0"/>
              </a:rPr>
            </a:br>
            <a:endParaRPr lang="en-US" sz="5400" dirty="0">
              <a:latin typeface="+mn-lt"/>
              <a:ea typeface="Arial" charset="0"/>
              <a:cs typeface="Arial" charset="0"/>
            </a:endParaRPr>
          </a:p>
        </p:txBody>
      </p:sp>
      <p:sp>
        <p:nvSpPr>
          <p:cNvPr id="15" name="TextBox 14">
            <a:extLst>
              <a:ext uri="{FF2B5EF4-FFF2-40B4-BE49-F238E27FC236}">
                <a16:creationId xmlns:a16="http://schemas.microsoft.com/office/drawing/2014/main" id="{2C0C12A2-5FE9-234B-902A-234E0AC9F4B9}"/>
              </a:ext>
            </a:extLst>
          </p:cNvPr>
          <p:cNvSpPr txBox="1"/>
          <p:nvPr/>
        </p:nvSpPr>
        <p:spPr>
          <a:xfrm>
            <a:off x="9478265" y="6200084"/>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5" name="Title 1">
            <a:extLst>
              <a:ext uri="{FF2B5EF4-FFF2-40B4-BE49-F238E27FC236}">
                <a16:creationId xmlns:a16="http://schemas.microsoft.com/office/drawing/2014/main" id="{07DF47B4-737E-B649-9483-314A60A4EF15}"/>
              </a:ext>
            </a:extLst>
          </p:cNvPr>
          <p:cNvSpPr txBox="1">
            <a:spLocks/>
          </p:cNvSpPr>
          <p:nvPr/>
        </p:nvSpPr>
        <p:spPr>
          <a:xfrm>
            <a:off x="0" y="5740027"/>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4" name="Picture 3">
            <a:extLst>
              <a:ext uri="{FF2B5EF4-FFF2-40B4-BE49-F238E27FC236}">
                <a16:creationId xmlns:a16="http://schemas.microsoft.com/office/drawing/2014/main" id="{CADAC6B8-7DB8-BD4B-A05A-0671B6A72CE2}"/>
              </a:ext>
            </a:extLst>
          </p:cNvPr>
          <p:cNvPicPr>
            <a:picLocks noChangeAspect="1"/>
          </p:cNvPicPr>
          <p:nvPr/>
        </p:nvPicPr>
        <p:blipFill>
          <a:blip r:embed="rId4"/>
          <a:stretch>
            <a:fillRect/>
          </a:stretch>
        </p:blipFill>
        <p:spPr>
          <a:xfrm>
            <a:off x="9309438" y="6293922"/>
            <a:ext cx="516952" cy="426956"/>
          </a:xfrm>
          <a:prstGeom prst="rect">
            <a:avLst/>
          </a:prstGeom>
        </p:spPr>
      </p:pic>
      <p:pic>
        <p:nvPicPr>
          <p:cNvPr id="2" name="Picture 1">
            <a:extLst>
              <a:ext uri="{FF2B5EF4-FFF2-40B4-BE49-F238E27FC236}">
                <a16:creationId xmlns:a16="http://schemas.microsoft.com/office/drawing/2014/main" id="{FFC70818-2AD9-5009-DC39-D7955D10E9F9}"/>
              </a:ext>
            </a:extLst>
          </p:cNvPr>
          <p:cNvPicPr>
            <a:picLocks noChangeAspect="1"/>
          </p:cNvPicPr>
          <p:nvPr/>
        </p:nvPicPr>
        <p:blipFill rotWithShape="1">
          <a:blip r:embed="rId5"/>
          <a:srcRect r="58876"/>
          <a:stretch/>
        </p:blipFill>
        <p:spPr>
          <a:xfrm>
            <a:off x="249239" y="5462648"/>
            <a:ext cx="1199118" cy="1285385"/>
          </a:xfrm>
          <a:prstGeom prst="rect">
            <a:avLst/>
          </a:prstGeom>
        </p:spPr>
      </p:pic>
    </p:spTree>
    <p:extLst>
      <p:ext uri="{BB962C8B-B14F-4D97-AF65-F5344CB8AC3E}">
        <p14:creationId xmlns:p14="http://schemas.microsoft.com/office/powerpoint/2010/main" val="385638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92DCD5-6180-429F-B6A4-5FBB106D851A}"/>
              </a:ext>
            </a:extLst>
          </p:cNvPr>
          <p:cNvSpPr>
            <a:spLocks noGrp="1"/>
          </p:cNvSpPr>
          <p:nvPr>
            <p:ph type="title"/>
          </p:nvPr>
        </p:nvSpPr>
        <p:spPr>
          <a:xfrm>
            <a:off x="740228" y="-94450"/>
            <a:ext cx="10711543" cy="990600"/>
          </a:xfrm>
        </p:spPr>
        <p:txBody>
          <a:bodyPr>
            <a:normAutofit/>
          </a:bodyPr>
          <a:lstStyle/>
          <a:p>
            <a:pPr algn="ctr"/>
            <a:r>
              <a:rPr lang="en-US" sz="3600" b="1" dirty="0">
                <a:latin typeface="+mn-lt"/>
              </a:rPr>
              <a:t>Pediatric Subspecialties Applicants per Position in 2024</a:t>
            </a:r>
          </a:p>
        </p:txBody>
      </p:sp>
      <p:sp>
        <p:nvSpPr>
          <p:cNvPr id="11" name="Slide Number Placeholder 3">
            <a:extLst>
              <a:ext uri="{FF2B5EF4-FFF2-40B4-BE49-F238E27FC236}">
                <a16:creationId xmlns:a16="http://schemas.microsoft.com/office/drawing/2014/main" id="{DE0DACAA-B6ED-48DF-9710-F19C7E247659}"/>
              </a:ext>
            </a:extLst>
          </p:cNvPr>
          <p:cNvSpPr>
            <a:spLocks noGrp="1"/>
          </p:cNvSpPr>
          <p:nvPr>
            <p:ph type="sldNum" sz="quarter" idx="10"/>
          </p:nvPr>
        </p:nvSpPr>
        <p:spPr>
          <a:xfrm>
            <a:off x="9829800" y="6400801"/>
            <a:ext cx="457200" cy="45720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1D945C9-0277-4107-B589-EC55ECD240B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4E1BFF1-2D6D-D7FD-9981-16DEFC36722E}"/>
              </a:ext>
            </a:extLst>
          </p:cNvPr>
          <p:cNvSpPr txBox="1"/>
          <p:nvPr/>
        </p:nvSpPr>
        <p:spPr>
          <a:xfrm>
            <a:off x="740228" y="5611535"/>
            <a:ext cx="108210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Applicant data is based on # of applicants who prefer that specialty from the p</a:t>
            </a:r>
            <a:r>
              <a:rPr lang="en-US" b="1" dirty="0">
                <a:solidFill>
                  <a:prstClr val="black"/>
                </a:solidFill>
                <a:latin typeface="Calibri" panose="020F0502020204030204"/>
              </a:rPr>
              <a:t>preliminary 2024 NRMP Data.  Results are compared to the 2023 Final NRMP Data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E5A93721-6B13-E82B-019C-047AF24F58EB}"/>
              </a:ext>
            </a:extLst>
          </p:cNvPr>
          <p:cNvGraphicFramePr>
            <a:graphicFrameLocks noGrp="1"/>
          </p:cNvGraphicFramePr>
          <p:nvPr>
            <p:extLst>
              <p:ext uri="{D42A27DB-BD31-4B8C-83A1-F6EECF244321}">
                <p14:modId xmlns:p14="http://schemas.microsoft.com/office/powerpoint/2010/main" val="3288614888"/>
              </p:ext>
            </p:extLst>
          </p:nvPr>
        </p:nvGraphicFramePr>
        <p:xfrm>
          <a:off x="835230" y="646330"/>
          <a:ext cx="10616541" cy="5315520"/>
        </p:xfrm>
        <a:graphic>
          <a:graphicData uri="http://schemas.openxmlformats.org/drawingml/2006/table">
            <a:tbl>
              <a:tblPr/>
              <a:tblGrid>
                <a:gridCol w="2225676">
                  <a:extLst>
                    <a:ext uri="{9D8B030D-6E8A-4147-A177-3AD203B41FA5}">
                      <a16:colId xmlns:a16="http://schemas.microsoft.com/office/drawing/2014/main" val="2481513344"/>
                    </a:ext>
                  </a:extLst>
                </a:gridCol>
                <a:gridCol w="1135007">
                  <a:extLst>
                    <a:ext uri="{9D8B030D-6E8A-4147-A177-3AD203B41FA5}">
                      <a16:colId xmlns:a16="http://schemas.microsoft.com/office/drawing/2014/main" val="2105222623"/>
                    </a:ext>
                  </a:extLst>
                </a:gridCol>
                <a:gridCol w="1055201">
                  <a:extLst>
                    <a:ext uri="{9D8B030D-6E8A-4147-A177-3AD203B41FA5}">
                      <a16:colId xmlns:a16="http://schemas.microsoft.com/office/drawing/2014/main" val="2586357390"/>
                    </a:ext>
                  </a:extLst>
                </a:gridCol>
                <a:gridCol w="2083553">
                  <a:extLst>
                    <a:ext uri="{9D8B030D-6E8A-4147-A177-3AD203B41FA5}">
                      <a16:colId xmlns:a16="http://schemas.microsoft.com/office/drawing/2014/main" val="3372728137"/>
                    </a:ext>
                  </a:extLst>
                </a:gridCol>
                <a:gridCol w="2083553">
                  <a:extLst>
                    <a:ext uri="{9D8B030D-6E8A-4147-A177-3AD203B41FA5}">
                      <a16:colId xmlns:a16="http://schemas.microsoft.com/office/drawing/2014/main" val="3307175296"/>
                    </a:ext>
                  </a:extLst>
                </a:gridCol>
                <a:gridCol w="2033551">
                  <a:extLst>
                    <a:ext uri="{9D8B030D-6E8A-4147-A177-3AD203B41FA5}">
                      <a16:colId xmlns:a16="http://schemas.microsoft.com/office/drawing/2014/main" val="4278251975"/>
                    </a:ext>
                  </a:extLst>
                </a:gridCol>
              </a:tblGrid>
              <a:tr h="459868">
                <a:tc>
                  <a:txBody>
                    <a:bodyPr/>
                    <a:lstStyle/>
                    <a:p>
                      <a:pPr algn="ctr" rtl="0" fontAlgn="ctr"/>
                      <a:r>
                        <a:rPr lang="en-US" sz="1600" b="1" i="0" u="sng" strike="noStrike" dirty="0">
                          <a:solidFill>
                            <a:srgbClr val="000000"/>
                          </a:solidFill>
                          <a:effectLst/>
                          <a:latin typeface="Calibri" panose="020F0502020204030204" pitchFamily="34" charset="0"/>
                        </a:rPr>
                        <a:t>Specialty</a:t>
                      </a:r>
                    </a:p>
                  </a:txBody>
                  <a:tcPr marL="8220" marR="8220" marT="8220" marB="0" anchor="ctr">
                    <a:lnL>
                      <a:noFill/>
                    </a:lnL>
                    <a:lnR>
                      <a:noFill/>
                    </a:lnR>
                    <a:lnT>
                      <a:noFill/>
                    </a:lnT>
                    <a:lnB>
                      <a:noFill/>
                    </a:lnB>
                  </a:tcPr>
                </a:tc>
                <a:tc>
                  <a:txBody>
                    <a:bodyPr/>
                    <a:lstStyle/>
                    <a:p>
                      <a:pPr algn="ctr" rtl="0" fontAlgn="ctr"/>
                      <a:r>
                        <a:rPr lang="en-US" sz="1600" b="1" i="0" u="sng" strike="noStrike" dirty="0">
                          <a:solidFill>
                            <a:srgbClr val="000000"/>
                          </a:solidFill>
                          <a:effectLst/>
                          <a:latin typeface="Calibri" panose="020F0502020204030204" pitchFamily="34" charset="0"/>
                        </a:rPr>
                        <a:t># Applicants ERAS 2024</a:t>
                      </a:r>
                    </a:p>
                  </a:txBody>
                  <a:tcPr marL="8220" marR="8220" marT="8220" marB="0" anchor="ctr">
                    <a:lnL>
                      <a:noFill/>
                    </a:lnL>
                    <a:lnR>
                      <a:noFill/>
                    </a:lnR>
                    <a:lnT>
                      <a:noFill/>
                    </a:lnT>
                    <a:lnB>
                      <a:noFill/>
                    </a:lnB>
                  </a:tcPr>
                </a:tc>
                <a:tc>
                  <a:txBody>
                    <a:bodyPr/>
                    <a:lstStyle/>
                    <a:p>
                      <a:pPr algn="ctr" rtl="0" fontAlgn="ctr"/>
                      <a:r>
                        <a:rPr lang="en-US" sz="1600" b="1" i="0" u="sng" strike="noStrike" dirty="0">
                          <a:solidFill>
                            <a:srgbClr val="000000"/>
                          </a:solidFill>
                          <a:effectLst/>
                          <a:latin typeface="Calibri" panose="020F0502020204030204" pitchFamily="34" charset="0"/>
                        </a:rPr>
                        <a:t>Positions in NRMP 2024</a:t>
                      </a:r>
                    </a:p>
                  </a:txBody>
                  <a:tcPr marL="8220" marR="8220" marT="8220" marB="0" anchor="ctr">
                    <a:lnL>
                      <a:noFill/>
                    </a:lnL>
                    <a:lnR>
                      <a:noFill/>
                    </a:lnR>
                    <a:lnT>
                      <a:noFill/>
                    </a:lnT>
                    <a:lnB>
                      <a:noFill/>
                    </a:lnB>
                  </a:tcPr>
                </a:tc>
                <a:tc>
                  <a:txBody>
                    <a:bodyPr/>
                    <a:lstStyle/>
                    <a:p>
                      <a:pPr algn="ctr" rtl="0" fontAlgn="ctr"/>
                      <a:r>
                        <a:rPr lang="en-US" sz="1600" b="1" i="0" u="sng" strike="noStrike" dirty="0">
                          <a:solidFill>
                            <a:srgbClr val="000000"/>
                          </a:solidFill>
                          <a:effectLst/>
                          <a:latin typeface="Calibri" panose="020F0502020204030204" pitchFamily="34" charset="0"/>
                        </a:rPr>
                        <a:t>Applicants </a:t>
                      </a:r>
                    </a:p>
                    <a:p>
                      <a:pPr algn="ctr" rtl="0" fontAlgn="ctr"/>
                      <a:r>
                        <a:rPr lang="en-US" sz="1600" b="1" i="0" u="sng" strike="noStrike" dirty="0">
                          <a:solidFill>
                            <a:srgbClr val="000000"/>
                          </a:solidFill>
                          <a:effectLst/>
                          <a:latin typeface="Calibri" panose="020F0502020204030204" pitchFamily="34" charset="0"/>
                        </a:rPr>
                        <a:t>Per Position - 2024</a:t>
                      </a:r>
                    </a:p>
                  </a:txBody>
                  <a:tcPr marL="8220" marR="8220" marT="8220" marB="0" anchor="ctr">
                    <a:lnL>
                      <a:noFill/>
                    </a:lnL>
                    <a:lnR>
                      <a:noFill/>
                    </a:lnR>
                    <a:lnT>
                      <a:noFill/>
                    </a:lnT>
                    <a:lnB>
                      <a:noFill/>
                    </a:lnB>
                  </a:tcPr>
                </a:tc>
                <a:tc>
                  <a:txBody>
                    <a:bodyPr/>
                    <a:lstStyle/>
                    <a:p>
                      <a:pPr algn="ctr" rtl="0" fontAlgn="ctr"/>
                      <a:r>
                        <a:rPr lang="en-US" sz="1600" b="1" i="0" u="sng" strike="noStrike" dirty="0">
                          <a:solidFill>
                            <a:srgbClr val="000000"/>
                          </a:solidFill>
                          <a:effectLst/>
                          <a:latin typeface="Calibri" panose="020F0502020204030204" pitchFamily="34" charset="0"/>
                        </a:rPr>
                        <a:t>2023 Applicants</a:t>
                      </a:r>
                    </a:p>
                    <a:p>
                      <a:pPr algn="ctr" rtl="0" fontAlgn="ctr"/>
                      <a:r>
                        <a:rPr lang="en-US" sz="1600" b="1" i="0" u="sng" strike="noStrike" dirty="0">
                          <a:solidFill>
                            <a:srgbClr val="000000"/>
                          </a:solidFill>
                          <a:effectLst/>
                          <a:latin typeface="Calibri" panose="020F0502020204030204" pitchFamily="34" charset="0"/>
                        </a:rPr>
                        <a:t>Per Position</a:t>
                      </a:r>
                    </a:p>
                  </a:txBody>
                  <a:tcPr marL="8220" marR="8220" marT="8220" marB="0" anchor="ctr">
                    <a:lnL>
                      <a:noFill/>
                    </a:lnL>
                    <a:lnR>
                      <a:noFill/>
                    </a:lnR>
                    <a:lnT>
                      <a:noFill/>
                    </a:lnT>
                    <a:lnB>
                      <a:noFill/>
                    </a:lnB>
                  </a:tcPr>
                </a:tc>
                <a:tc>
                  <a:txBody>
                    <a:bodyPr/>
                    <a:lstStyle/>
                    <a:p>
                      <a:pPr algn="l" fontAlgn="b"/>
                      <a:endParaRPr lang="en-US" sz="1600" b="0" i="0" u="none" strike="noStrike" dirty="0">
                        <a:solidFill>
                          <a:srgbClr val="000000"/>
                        </a:solidFill>
                        <a:effectLst/>
                        <a:latin typeface="Arial" panose="020B0604020202020204" pitchFamily="34" charset="0"/>
                      </a:endParaRPr>
                    </a:p>
                  </a:txBody>
                  <a:tcPr marL="8220" marR="8220" marT="8220" marB="0" anchor="b">
                    <a:lnL>
                      <a:noFill/>
                    </a:lnL>
                    <a:lnR>
                      <a:noFill/>
                    </a:lnR>
                    <a:lnT>
                      <a:noFill/>
                    </a:lnT>
                    <a:lnB>
                      <a:noFill/>
                    </a:lnB>
                  </a:tcPr>
                </a:tc>
                <a:extLst>
                  <a:ext uri="{0D108BD9-81ED-4DB2-BD59-A6C34878D82A}">
                    <a16:rowId xmlns:a16="http://schemas.microsoft.com/office/drawing/2014/main" val="274961124"/>
                  </a:ext>
                </a:extLst>
              </a:tr>
              <a:tr h="220434">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endParaRPr lang="en-US" sz="1600" b="0" i="0" u="none" strike="noStrike" dirty="0">
                        <a:solidFill>
                          <a:srgbClr val="000000"/>
                        </a:solidFill>
                        <a:effectLst/>
                        <a:latin typeface="Calibri" panose="020F0502020204030204" pitchFamily="34" charset="0"/>
                      </a:endParaRPr>
                    </a:p>
                  </a:txBody>
                  <a:tcPr marL="8220" marR="8220" marT="8220" marB="0" anchor="b">
                    <a:lnL>
                      <a:noFill/>
                    </a:lnL>
                    <a:lnR>
                      <a:noFill/>
                    </a:lnR>
                    <a:lnT>
                      <a:noFill/>
                    </a:lnT>
                    <a:lnB>
                      <a:noFill/>
                    </a:lnB>
                    <a:solidFill>
                      <a:srgbClr val="A6A6A6"/>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extLst>
                  <a:ext uri="{0D108BD9-81ED-4DB2-BD59-A6C34878D82A}">
                    <a16:rowId xmlns:a16="http://schemas.microsoft.com/office/drawing/2014/main" val="3103225329"/>
                  </a:ext>
                </a:extLst>
              </a:tr>
              <a:tr h="229934">
                <a:tc>
                  <a:txBody>
                    <a:bodyPr/>
                    <a:lstStyle/>
                    <a:p>
                      <a:pPr algn="l" rtl="0" fontAlgn="b"/>
                      <a:r>
                        <a:rPr lang="en-US" sz="1600" b="0" i="0" u="none" strike="noStrike" dirty="0">
                          <a:solidFill>
                            <a:srgbClr val="000000"/>
                          </a:solidFill>
                          <a:effectLst/>
                          <a:latin typeface="Calibri" panose="020F0502020204030204" pitchFamily="34" charset="0"/>
                        </a:rPr>
                        <a:t>Hospital Medicine</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133</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124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1.07 </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1.17</a:t>
                      </a:r>
                    </a:p>
                  </a:txBody>
                  <a:tcPr marL="8220" marR="8220" marT="8220" marB="0" anchor="b">
                    <a:lnL>
                      <a:noFill/>
                    </a:lnL>
                    <a:lnR>
                      <a:noFill/>
                    </a:lnR>
                    <a:lnT>
                      <a:noFill/>
                    </a:lnT>
                    <a:lnB>
                      <a:noFill/>
                    </a:lnB>
                  </a:tcPr>
                </a:tc>
                <a:tc rowSpan="2">
                  <a:txBody>
                    <a:bodyPr/>
                    <a:lstStyle/>
                    <a:p>
                      <a:pPr algn="ctr" rtl="0" fontAlgn="ctr"/>
                      <a:r>
                        <a:rPr lang="en-US" sz="1600" b="1" i="0" u="none" strike="noStrike" dirty="0">
                          <a:solidFill>
                            <a:srgbClr val="000000"/>
                          </a:solidFill>
                          <a:effectLst/>
                          <a:latin typeface="Calibri" panose="020F0502020204030204" pitchFamily="34" charset="0"/>
                        </a:rPr>
                        <a:t>More than 1 applicant per position </a:t>
                      </a:r>
                    </a:p>
                  </a:txBody>
                  <a:tcPr marL="8220" marR="8220" marT="8220" marB="0" anchor="ctr">
                    <a:lnL>
                      <a:noFill/>
                    </a:lnL>
                    <a:lnR>
                      <a:noFill/>
                    </a:lnR>
                    <a:lnT>
                      <a:noFill/>
                    </a:lnT>
                    <a:lnB>
                      <a:noFill/>
                    </a:lnB>
                  </a:tcPr>
                </a:tc>
                <a:extLst>
                  <a:ext uri="{0D108BD9-81ED-4DB2-BD59-A6C34878D82A}">
                    <a16:rowId xmlns:a16="http://schemas.microsoft.com/office/drawing/2014/main" val="686625865"/>
                  </a:ext>
                </a:extLst>
              </a:tr>
              <a:tr h="229934">
                <a:tc>
                  <a:txBody>
                    <a:bodyPr/>
                    <a:lstStyle/>
                    <a:p>
                      <a:pPr algn="l" rtl="0" fontAlgn="b"/>
                      <a:r>
                        <a:rPr lang="en-US" sz="1600" b="0" i="0" u="none" strike="noStrike" dirty="0">
                          <a:solidFill>
                            <a:srgbClr val="000000"/>
                          </a:solidFill>
                          <a:effectLst/>
                          <a:latin typeface="Calibri" panose="020F0502020204030204" pitchFamily="34" charset="0"/>
                        </a:rPr>
                        <a:t>Cardiology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184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179</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1.03</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1.08</a:t>
                      </a:r>
                    </a:p>
                  </a:txBody>
                  <a:tcPr marL="8220" marR="8220" marT="8220" marB="0" anchor="b">
                    <a:lnL>
                      <a:noFill/>
                    </a:lnL>
                    <a:lnR>
                      <a:noFill/>
                    </a:lnR>
                    <a:lnT>
                      <a:noFill/>
                    </a:lnT>
                    <a:lnB>
                      <a:noFill/>
                    </a:lnB>
                  </a:tcPr>
                </a:tc>
                <a:tc v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1357427609"/>
                  </a:ext>
                </a:extLst>
              </a:tr>
              <a:tr h="220434">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endParaRPr lang="en-US" sz="1600" b="0" i="0" u="none" strike="noStrike" dirty="0">
                        <a:solidFill>
                          <a:srgbClr val="000000"/>
                        </a:solidFill>
                        <a:effectLst/>
                        <a:latin typeface="Calibri" panose="020F0502020204030204" pitchFamily="34" charset="0"/>
                      </a:endParaRPr>
                    </a:p>
                  </a:txBody>
                  <a:tcPr marL="8220" marR="8220" marT="8220" marB="0" anchor="b">
                    <a:lnL>
                      <a:noFill/>
                    </a:lnL>
                    <a:lnR>
                      <a:noFill/>
                    </a:lnR>
                    <a:lnT>
                      <a:noFill/>
                    </a:lnT>
                    <a:lnB>
                      <a:noFill/>
                    </a:lnB>
                    <a:solidFill>
                      <a:srgbClr val="A6A6A6"/>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extLst>
                  <a:ext uri="{0D108BD9-81ED-4DB2-BD59-A6C34878D82A}">
                    <a16:rowId xmlns:a16="http://schemas.microsoft.com/office/drawing/2014/main" val="159672258"/>
                  </a:ext>
                </a:extLst>
              </a:tr>
              <a:tr h="212998">
                <a:tc>
                  <a:txBody>
                    <a:bodyPr/>
                    <a:lstStyle/>
                    <a:p>
                      <a:pPr algn="l" rtl="0" fontAlgn="b"/>
                      <a:r>
                        <a:rPr lang="en-US" sz="1600" b="0" i="0" u="none" strike="noStrike" dirty="0">
                          <a:solidFill>
                            <a:srgbClr val="000000"/>
                          </a:solidFill>
                          <a:effectLst/>
                          <a:latin typeface="Calibri" panose="020F0502020204030204" pitchFamily="34" charset="0"/>
                        </a:rPr>
                        <a:t>Critical Care</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211</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224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0.94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1.09</a:t>
                      </a:r>
                    </a:p>
                  </a:txBody>
                  <a:tcPr marL="8220" marR="8220" marT="8220" marB="0" anchor="b">
                    <a:lnL>
                      <a:noFill/>
                    </a:lnL>
                    <a:lnR>
                      <a:noFill/>
                    </a:lnR>
                    <a:lnT>
                      <a:noFill/>
                    </a:lnT>
                    <a:lnB>
                      <a:noFill/>
                    </a:lnB>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8220" marR="8220" marT="8220" marB="0" anchor="b">
                    <a:lnL>
                      <a:noFill/>
                    </a:lnL>
                    <a:lnR>
                      <a:noFill/>
                    </a:lnR>
                    <a:lnT>
                      <a:noFill/>
                    </a:lnT>
                    <a:lnB>
                      <a:noFill/>
                    </a:lnB>
                  </a:tcPr>
                </a:tc>
                <a:extLst>
                  <a:ext uri="{0D108BD9-81ED-4DB2-BD59-A6C34878D82A}">
                    <a16:rowId xmlns:a16="http://schemas.microsoft.com/office/drawing/2014/main" val="2978990434"/>
                  </a:ext>
                </a:extLst>
              </a:tr>
              <a:tr h="229934">
                <a:tc>
                  <a:txBody>
                    <a:bodyPr/>
                    <a:lstStyle/>
                    <a:p>
                      <a:pPr algn="l" rtl="0" fontAlgn="b"/>
                      <a:r>
                        <a:rPr lang="en-US" sz="1600" b="0" i="0" u="none" strike="noStrike" dirty="0">
                          <a:solidFill>
                            <a:srgbClr val="000000"/>
                          </a:solidFill>
                          <a:effectLst/>
                          <a:latin typeface="Calibri" panose="020F0502020204030204" pitchFamily="34" charset="0"/>
                        </a:rPr>
                        <a:t>Neonatal</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278</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302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0.92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1.04</a:t>
                      </a:r>
                    </a:p>
                  </a:txBody>
                  <a:tcPr marL="8220" marR="8220" marT="8220" marB="0" anchor="b">
                    <a:lnL>
                      <a:noFill/>
                    </a:lnL>
                    <a:lnR>
                      <a:noFill/>
                    </a:lnR>
                    <a:lnT>
                      <a:noFill/>
                    </a:lnT>
                    <a:lnB>
                      <a:noFill/>
                    </a:lnB>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Approximately 0.9</a:t>
                      </a:r>
                    </a:p>
                    <a:p>
                      <a:pPr algn="ctr" rtl="0" fontAlgn="ctr"/>
                      <a:r>
                        <a:rPr lang="en-US" sz="1600" b="1" i="0" u="none" strike="noStrike" dirty="0">
                          <a:solidFill>
                            <a:srgbClr val="000000"/>
                          </a:solidFill>
                          <a:effectLst/>
                          <a:latin typeface="Calibri" panose="020F0502020204030204" pitchFamily="34" charset="0"/>
                        </a:rPr>
                        <a:t>applicants per position</a:t>
                      </a:r>
                    </a:p>
                  </a:txBody>
                  <a:tcPr marL="8220" marR="8220" marT="8220" marB="0" anchor="ctr">
                    <a:lnL>
                      <a:noFill/>
                    </a:lnL>
                    <a:lnR>
                      <a:noFill/>
                    </a:lnR>
                    <a:lnT>
                      <a:noFill/>
                    </a:lnT>
                    <a:lnB>
                      <a:noFill/>
                    </a:lnB>
                  </a:tcPr>
                </a:tc>
                <a:extLst>
                  <a:ext uri="{0D108BD9-81ED-4DB2-BD59-A6C34878D82A}">
                    <a16:rowId xmlns:a16="http://schemas.microsoft.com/office/drawing/2014/main" val="439904984"/>
                  </a:ext>
                </a:extLst>
              </a:tr>
              <a:tr h="229934">
                <a:tc>
                  <a:txBody>
                    <a:bodyPr/>
                    <a:lstStyle/>
                    <a:p>
                      <a:pPr algn="l" rtl="0" fontAlgn="b"/>
                      <a:r>
                        <a:rPr lang="en-US" sz="1600" b="0" i="0" u="none" strike="noStrike" dirty="0">
                          <a:solidFill>
                            <a:srgbClr val="000000"/>
                          </a:solidFill>
                          <a:effectLst/>
                          <a:latin typeface="Calibri" panose="020F0502020204030204" pitchFamily="34" charset="0"/>
                        </a:rPr>
                        <a:t>Emergency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207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227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0.91</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1.12</a:t>
                      </a:r>
                    </a:p>
                  </a:txBody>
                  <a:tcPr marL="8220" marR="8220" marT="8220" marB="0" anchor="b">
                    <a:lnL>
                      <a:noFill/>
                    </a:lnL>
                    <a:lnR>
                      <a:noFill/>
                    </a:lnR>
                    <a:lnT>
                      <a:noFill/>
                    </a:lnT>
                    <a:lnB>
                      <a:noFill/>
                    </a:lnB>
                  </a:tcPr>
                </a:tc>
                <a:tc v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92101709"/>
                  </a:ext>
                </a:extLst>
              </a:tr>
              <a:tr h="220434">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a:noFill/>
                    </a:lnT>
                    <a:lnB>
                      <a:noFill/>
                    </a:lnB>
                    <a:solidFill>
                      <a:srgbClr val="A6A6A6"/>
                    </a:solidFill>
                  </a:tcPr>
                </a:tc>
                <a:tc>
                  <a:txBody>
                    <a:bodyPr/>
                    <a:lstStyle/>
                    <a:p>
                      <a:pPr algn="ctr" rtl="0" fontAlgn="b"/>
                      <a:endParaRPr lang="en-US" sz="1600" b="0" i="0" u="none" strike="noStrike" dirty="0">
                        <a:solidFill>
                          <a:srgbClr val="000000"/>
                        </a:solidFill>
                        <a:effectLst/>
                        <a:latin typeface="Calibri" panose="020F0502020204030204" pitchFamily="34" charset="0"/>
                      </a:endParaRPr>
                    </a:p>
                  </a:txBody>
                  <a:tcPr marL="8220" marR="8220" marT="8220" marB="0" anchor="b">
                    <a:lnL>
                      <a:noFill/>
                    </a:lnL>
                    <a:lnR>
                      <a:noFill/>
                    </a:lnR>
                    <a:lnT>
                      <a:noFill/>
                    </a:lnT>
                    <a:lnB>
                      <a:noFill/>
                    </a:lnB>
                    <a:solidFill>
                      <a:srgbClr val="A6A6A6"/>
                    </a:solidFill>
                  </a:tcPr>
                </a:tc>
                <a:tc>
                  <a:txBody>
                    <a:bodyPr/>
                    <a:lstStyle/>
                    <a:p>
                      <a:pPr algn="l" rtl="0" fontAlgn="b"/>
                      <a:r>
                        <a:rPr lang="en-US" sz="1600" b="0" i="0" u="none" strike="noStrike" dirty="0">
                          <a:solidFill>
                            <a:srgbClr val="000000"/>
                          </a:solidFill>
                          <a:effectLst/>
                          <a:latin typeface="Calibri" panose="020F0502020204030204" pitchFamily="34" charset="0"/>
                        </a:rPr>
                        <a:t> </a:t>
                      </a:r>
                    </a:p>
                  </a:txBody>
                  <a:tcPr marL="8220" marR="8220" marT="8220" marB="0" anchor="b">
                    <a:lnL>
                      <a:noFill/>
                    </a:lnL>
                    <a:lnR>
                      <a:noFill/>
                    </a:lnR>
                    <a:lnT w="12700" cmpd="sng">
                      <a:noFill/>
                      <a:prstDash val="solid"/>
                    </a:lnT>
                    <a:lnB>
                      <a:noFill/>
                    </a:lnB>
                    <a:solidFill>
                      <a:srgbClr val="A6A6A6"/>
                    </a:solidFill>
                  </a:tcPr>
                </a:tc>
                <a:extLst>
                  <a:ext uri="{0D108BD9-81ED-4DB2-BD59-A6C34878D82A}">
                    <a16:rowId xmlns:a16="http://schemas.microsoft.com/office/drawing/2014/main" val="568768838"/>
                  </a:ext>
                </a:extLst>
              </a:tr>
              <a:tr h="229934">
                <a:tc>
                  <a:txBody>
                    <a:bodyPr/>
                    <a:lstStyle/>
                    <a:p>
                      <a:pPr algn="l" rtl="0" fontAlgn="b"/>
                      <a:r>
                        <a:rPr lang="en-US" sz="1600" b="0" i="0" u="none" strike="noStrike" dirty="0">
                          <a:solidFill>
                            <a:srgbClr val="000000"/>
                          </a:solidFill>
                          <a:effectLst/>
                          <a:latin typeface="Calibri" panose="020F0502020204030204" pitchFamily="34" charset="0"/>
                        </a:rPr>
                        <a:t>Adolescent Medicine</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28</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34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0.82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0.74</a:t>
                      </a:r>
                    </a:p>
                  </a:txBody>
                  <a:tcPr marL="8220" marR="8220" marT="8220" marB="0" anchor="b">
                    <a:lnL>
                      <a:noFill/>
                    </a:lnL>
                    <a:lnR>
                      <a:noFill/>
                    </a:lnR>
                    <a:lnT>
                      <a:noFill/>
                    </a:lnT>
                    <a:lnB>
                      <a:noFill/>
                    </a:lnB>
                  </a:tcP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8220" marR="8220" marT="8220" marB="0" anchor="ctr">
                    <a:lnL>
                      <a:noFill/>
                    </a:lnL>
                    <a:lnR>
                      <a:noFill/>
                    </a:lnR>
                    <a:lnT>
                      <a:noFill/>
                    </a:lnT>
                    <a:lnB>
                      <a:noFill/>
                    </a:lnB>
                  </a:tcPr>
                </a:tc>
                <a:extLst>
                  <a:ext uri="{0D108BD9-81ED-4DB2-BD59-A6C34878D82A}">
                    <a16:rowId xmlns:a16="http://schemas.microsoft.com/office/drawing/2014/main" val="568039635"/>
                  </a:ext>
                </a:extLst>
              </a:tr>
              <a:tr h="229934">
                <a:tc>
                  <a:txBody>
                    <a:bodyPr/>
                    <a:lstStyle/>
                    <a:p>
                      <a:pPr algn="l" rtl="0" fontAlgn="b"/>
                      <a:r>
                        <a:rPr lang="en-US" sz="1600" b="0" i="0" u="none" strike="noStrike" dirty="0">
                          <a:solidFill>
                            <a:srgbClr val="000000"/>
                          </a:solidFill>
                          <a:effectLst/>
                          <a:latin typeface="Calibri" panose="020F0502020204030204" pitchFamily="34" charset="0"/>
                        </a:rPr>
                        <a:t>Gastroenterology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93</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125</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0.74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1.12</a:t>
                      </a:r>
                    </a:p>
                  </a:txBody>
                  <a:tcPr marL="8220" marR="8220" marT="8220" marB="0" anchor="b">
                    <a:lnL>
                      <a:noFill/>
                    </a:lnL>
                    <a:lnR>
                      <a:noFill/>
                    </a:lnR>
                    <a:lnT>
                      <a:noFill/>
                    </a:lnT>
                    <a:lnB>
                      <a:noFill/>
                    </a:lnB>
                  </a:tcPr>
                </a:tc>
                <a:tc rowSpan="10">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8220" marR="8220" marT="8220" marB="0" anchor="ctr">
                    <a:lnL>
                      <a:noFill/>
                    </a:lnL>
                    <a:lnR>
                      <a:noFill/>
                    </a:lnR>
                    <a:lnT>
                      <a:noFill/>
                    </a:lnT>
                    <a:lnB>
                      <a:noFill/>
                    </a:lnB>
                  </a:tcPr>
                </a:tc>
                <a:extLst>
                  <a:ext uri="{0D108BD9-81ED-4DB2-BD59-A6C34878D82A}">
                    <a16:rowId xmlns:a16="http://schemas.microsoft.com/office/drawing/2014/main" val="2915806724"/>
                  </a:ext>
                </a:extLst>
              </a:tr>
              <a:tr h="229934">
                <a:tc>
                  <a:txBody>
                    <a:bodyPr/>
                    <a:lstStyle/>
                    <a:p>
                      <a:pPr algn="l" rtl="0" fontAlgn="b"/>
                      <a:r>
                        <a:rPr lang="en-US" sz="1600" b="0" i="0" u="none" strike="noStrike" dirty="0">
                          <a:solidFill>
                            <a:srgbClr val="000000"/>
                          </a:solidFill>
                          <a:effectLst/>
                          <a:latin typeface="Calibri" panose="020F0502020204030204" pitchFamily="34" charset="0"/>
                        </a:rPr>
                        <a:t>Hematology/Oncology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129</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184</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0.70</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0.89</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151442621"/>
                  </a:ext>
                </a:extLst>
              </a:tr>
              <a:tr h="229934">
                <a:tc>
                  <a:txBody>
                    <a:bodyPr/>
                    <a:lstStyle/>
                    <a:p>
                      <a:pPr algn="l" rtl="0" fontAlgn="b"/>
                      <a:r>
                        <a:rPr lang="en-US" sz="1600" b="0" i="0" u="none" strike="noStrike" dirty="0">
                          <a:solidFill>
                            <a:srgbClr val="000000"/>
                          </a:solidFill>
                          <a:effectLst/>
                          <a:latin typeface="Calibri" panose="020F0502020204030204" pitchFamily="34" charset="0"/>
                        </a:rPr>
                        <a:t>Rheumatology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32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52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0.72</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143841311"/>
                  </a:ext>
                </a:extLst>
              </a:tr>
              <a:tr h="229934">
                <a:tc>
                  <a:txBody>
                    <a:bodyPr/>
                    <a:lstStyle/>
                    <a:p>
                      <a:pPr algn="l" rtl="0" fontAlgn="b"/>
                      <a:r>
                        <a:rPr lang="en-US" sz="1600" b="0" i="0" u="none" strike="noStrike" dirty="0">
                          <a:solidFill>
                            <a:srgbClr val="000000"/>
                          </a:solidFill>
                          <a:effectLst/>
                          <a:latin typeface="Calibri" panose="020F0502020204030204" pitchFamily="34" charset="0"/>
                        </a:rPr>
                        <a:t>Endocrinology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62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100</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0.65</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4120315137"/>
                  </a:ext>
                </a:extLst>
              </a:tr>
              <a:tr h="229934">
                <a:tc>
                  <a:txBody>
                    <a:bodyPr/>
                    <a:lstStyle/>
                    <a:p>
                      <a:pPr algn="l" rtl="0" fontAlgn="b"/>
                      <a:r>
                        <a:rPr lang="en-US" sz="1600" b="0" i="0" u="none" strike="noStrike" dirty="0">
                          <a:solidFill>
                            <a:srgbClr val="000000"/>
                          </a:solidFill>
                          <a:effectLst/>
                          <a:latin typeface="Calibri" panose="020F0502020204030204" pitchFamily="34" charset="0"/>
                        </a:rPr>
                        <a:t>Pulmonology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51</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86</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0.59</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0.72</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18816404"/>
                  </a:ext>
                </a:extLst>
              </a:tr>
              <a:tr h="229934">
                <a:tc>
                  <a:txBody>
                    <a:bodyPr/>
                    <a:lstStyle/>
                    <a:p>
                      <a:pPr algn="l" rtl="0" fontAlgn="b"/>
                      <a:r>
                        <a:rPr lang="en-US" sz="1600" b="0" i="0" u="none" strike="noStrike" dirty="0">
                          <a:solidFill>
                            <a:srgbClr val="000000"/>
                          </a:solidFill>
                          <a:effectLst/>
                          <a:latin typeface="Calibri" panose="020F0502020204030204" pitchFamily="34" charset="0"/>
                        </a:rPr>
                        <a:t>Nephrology</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41</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73</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0.56</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0.62</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941550226"/>
                  </a:ext>
                </a:extLst>
              </a:tr>
              <a:tr h="229934">
                <a:tc>
                  <a:txBody>
                    <a:bodyPr/>
                    <a:lstStyle/>
                    <a:p>
                      <a:pPr algn="l" rtl="0" fontAlgn="b"/>
                      <a:r>
                        <a:rPr lang="en-US" sz="1600" b="0" i="0" u="none" strike="noStrike" dirty="0">
                          <a:solidFill>
                            <a:srgbClr val="000000"/>
                          </a:solidFill>
                          <a:effectLst/>
                          <a:latin typeface="Calibri" panose="020F0502020204030204" pitchFamily="34" charset="0"/>
                        </a:rPr>
                        <a:t>Child Abuse</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12</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21</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0.57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0.65</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3261918083"/>
                  </a:ext>
                </a:extLst>
              </a:tr>
              <a:tr h="0">
                <a:tc>
                  <a:txBody>
                    <a:bodyPr/>
                    <a:lstStyle/>
                    <a:p>
                      <a:pPr algn="l" rtl="0" fontAlgn="b"/>
                      <a:r>
                        <a:rPr lang="en-US" sz="1600" b="0" i="0" u="none" strike="noStrike" dirty="0">
                          <a:solidFill>
                            <a:srgbClr val="000000"/>
                          </a:solidFill>
                          <a:effectLst/>
                          <a:latin typeface="Calibri" panose="020F0502020204030204" pitchFamily="34" charset="0"/>
                        </a:rPr>
                        <a:t>Developmental Peds</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28</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49</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0.57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0.69</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570969492"/>
                  </a:ext>
                </a:extLst>
              </a:tr>
              <a:tr h="229934">
                <a:tc>
                  <a:txBody>
                    <a:bodyPr/>
                    <a:lstStyle/>
                    <a:p>
                      <a:pPr algn="l" rtl="0" fontAlgn="b"/>
                      <a:r>
                        <a:rPr lang="en-US" sz="1600" b="0" i="0" u="none" strike="noStrike" dirty="0">
                          <a:solidFill>
                            <a:srgbClr val="000000"/>
                          </a:solidFill>
                          <a:effectLst/>
                          <a:latin typeface="Calibri" panose="020F0502020204030204" pitchFamily="34" charset="0"/>
                        </a:rPr>
                        <a:t>Infectious Disease</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36</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77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0.47</a:t>
                      </a:r>
                    </a:p>
                  </a:txBody>
                  <a:tcPr marL="8220" marR="8220" marT="8220" marB="0" anchor="b">
                    <a:lnL>
                      <a:noFill/>
                    </a:lnL>
                    <a:lnR>
                      <a:noFill/>
                    </a:lnR>
                    <a:lnT>
                      <a:noFill/>
                    </a:lnT>
                    <a:lnB>
                      <a:noFill/>
                    </a:lnB>
                  </a:tcPr>
                </a:tc>
                <a:tc>
                  <a:txBody>
                    <a:bodyPr/>
                    <a:lstStyle/>
                    <a:p>
                      <a:pPr algn="ctr" rtl="0" fontAlgn="b"/>
                      <a:r>
                        <a:rPr lang="en-US" sz="1600" b="0" i="0" u="none" strike="noStrike" dirty="0">
                          <a:solidFill>
                            <a:srgbClr val="000000"/>
                          </a:solidFill>
                          <a:effectLst/>
                          <a:latin typeface="Calibri" panose="020F0502020204030204" pitchFamily="34" charset="0"/>
                        </a:rPr>
                        <a:t>0.62</a:t>
                      </a:r>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2041942527"/>
                  </a:ext>
                </a:extLst>
              </a:tr>
              <a:tr h="247089">
                <a:tc>
                  <a:txBody>
                    <a:bodyPr/>
                    <a:lstStyle/>
                    <a:p>
                      <a:endParaRPr lang="en-US" dirty="0"/>
                    </a:p>
                  </a:txBody>
                  <a:tcPr marL="8220" marR="8220" marT="8220" marB="0" anchor="b">
                    <a:lnL>
                      <a:noFill/>
                    </a:lnL>
                    <a:lnR>
                      <a:noFill/>
                    </a:lnR>
                    <a:lnT>
                      <a:noFill/>
                    </a:lnT>
                    <a:lnB>
                      <a:noFill/>
                    </a:lnB>
                  </a:tcPr>
                </a:tc>
                <a:tc>
                  <a:txBody>
                    <a:bodyPr/>
                    <a:lstStyle/>
                    <a:p>
                      <a:endParaRPr lang="en-US" dirty="0"/>
                    </a:p>
                  </a:txBody>
                  <a:tcPr marL="8220" marR="8220" marT="8220" marB="0" anchor="b">
                    <a:lnL>
                      <a:noFill/>
                    </a:lnL>
                    <a:lnR>
                      <a:noFill/>
                    </a:lnR>
                    <a:lnT>
                      <a:noFill/>
                    </a:lnT>
                    <a:lnB>
                      <a:noFill/>
                    </a:lnB>
                  </a:tcPr>
                </a:tc>
                <a:tc>
                  <a:txBody>
                    <a:bodyPr/>
                    <a:lstStyle/>
                    <a:p>
                      <a:endParaRPr lang="en-US" dirty="0"/>
                    </a:p>
                  </a:txBody>
                  <a:tcPr marL="8220" marR="8220" marT="8220" marB="0" anchor="b">
                    <a:lnL>
                      <a:noFill/>
                    </a:lnL>
                    <a:lnR>
                      <a:noFill/>
                    </a:lnR>
                    <a:lnT>
                      <a:noFill/>
                    </a:lnT>
                    <a:lnB>
                      <a:noFill/>
                    </a:lnB>
                  </a:tcPr>
                </a:tc>
                <a:tc>
                  <a:txBody>
                    <a:bodyPr/>
                    <a:lstStyle/>
                    <a:p>
                      <a:endParaRPr lang="en-US" dirty="0"/>
                    </a:p>
                  </a:txBody>
                  <a:tcPr marL="8220" marR="8220" marT="8220" marB="0" anchor="b">
                    <a:lnL>
                      <a:noFill/>
                    </a:lnL>
                    <a:lnR>
                      <a:noFill/>
                    </a:lnR>
                    <a:lnT>
                      <a:noFill/>
                    </a:lnT>
                    <a:lnB>
                      <a:noFill/>
                    </a:lnB>
                  </a:tcPr>
                </a:tc>
                <a:tc>
                  <a:txBody>
                    <a:bodyPr/>
                    <a:lstStyle/>
                    <a:p>
                      <a:endParaRPr lang="en-US" dirty="0"/>
                    </a:p>
                  </a:txBody>
                  <a:tcPr marL="8220" marR="8220" marT="822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34709461"/>
                  </a:ext>
                </a:extLst>
              </a:tr>
            </a:tbl>
          </a:graphicData>
        </a:graphic>
      </p:graphicFrame>
      <p:sp>
        <p:nvSpPr>
          <p:cNvPr id="4" name="TextBox 3">
            <a:extLst>
              <a:ext uri="{FF2B5EF4-FFF2-40B4-BE49-F238E27FC236}">
                <a16:creationId xmlns:a16="http://schemas.microsoft.com/office/drawing/2014/main" id="{AA8D77A7-E555-CC49-AC0A-047CAFD5F83C}"/>
              </a:ext>
            </a:extLst>
          </p:cNvPr>
          <p:cNvSpPr txBox="1"/>
          <p:nvPr/>
        </p:nvSpPr>
        <p:spPr>
          <a:xfrm>
            <a:off x="9425842" y="4476741"/>
            <a:ext cx="2119556" cy="861774"/>
          </a:xfrm>
          <a:prstGeom prst="rect">
            <a:avLst/>
          </a:prstGeom>
          <a:noFill/>
        </p:spPr>
        <p:txBody>
          <a:bodyPr wrap="none" rtlCol="0">
            <a:spAutoFit/>
          </a:bodyPr>
          <a:lstStyle/>
          <a:p>
            <a:pPr algn="ctr"/>
            <a:r>
              <a:rPr lang="en-US" sz="1600" b="1" dirty="0">
                <a:solidFill>
                  <a:srgbClr val="000000"/>
                </a:solidFill>
                <a:latin typeface="Calibri" panose="020F0502020204030204" pitchFamily="34" charset="0"/>
              </a:rPr>
              <a:t>Less than 0.9 applicant</a:t>
            </a:r>
          </a:p>
          <a:p>
            <a:pPr algn="ctr"/>
            <a:r>
              <a:rPr lang="en-US" sz="1600" b="1" dirty="0">
                <a:solidFill>
                  <a:srgbClr val="000000"/>
                </a:solidFill>
                <a:latin typeface="Calibri" panose="020F0502020204030204" pitchFamily="34" charset="0"/>
              </a:rPr>
              <a:t>per position</a:t>
            </a:r>
          </a:p>
          <a:p>
            <a:endParaRPr lang="en-US" dirty="0"/>
          </a:p>
        </p:txBody>
      </p:sp>
      <p:sp>
        <p:nvSpPr>
          <p:cNvPr id="6" name="Oval 5">
            <a:extLst>
              <a:ext uri="{FF2B5EF4-FFF2-40B4-BE49-F238E27FC236}">
                <a16:creationId xmlns:a16="http://schemas.microsoft.com/office/drawing/2014/main" id="{F7C238DF-533B-7F4D-ADE3-FE3EE466758A}"/>
              </a:ext>
            </a:extLst>
          </p:cNvPr>
          <p:cNvSpPr/>
          <p:nvPr/>
        </p:nvSpPr>
        <p:spPr>
          <a:xfrm>
            <a:off x="5367965" y="485222"/>
            <a:ext cx="1858780" cy="537222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2ADA7BD-B22B-9EBE-D370-4B7DAAA06947}"/>
              </a:ext>
            </a:extLst>
          </p:cNvPr>
          <p:cNvSpPr txBox="1"/>
          <p:nvPr/>
        </p:nvSpPr>
        <p:spPr>
          <a:xfrm>
            <a:off x="9698633" y="6290818"/>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7" name="Title 1">
            <a:extLst>
              <a:ext uri="{FF2B5EF4-FFF2-40B4-BE49-F238E27FC236}">
                <a16:creationId xmlns:a16="http://schemas.microsoft.com/office/drawing/2014/main" id="{82714630-643C-0F8B-B654-10E0FD0196DB}"/>
              </a:ext>
            </a:extLst>
          </p:cNvPr>
          <p:cNvSpPr txBox="1">
            <a:spLocks/>
          </p:cNvSpPr>
          <p:nvPr/>
        </p:nvSpPr>
        <p:spPr>
          <a:xfrm>
            <a:off x="0" y="591229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8" name="Picture 7">
            <a:extLst>
              <a:ext uri="{FF2B5EF4-FFF2-40B4-BE49-F238E27FC236}">
                <a16:creationId xmlns:a16="http://schemas.microsoft.com/office/drawing/2014/main" id="{2A0869DA-6C6B-71B3-C0BA-FCA4EA745CE9}"/>
              </a:ext>
            </a:extLst>
          </p:cNvPr>
          <p:cNvPicPr>
            <a:picLocks noChangeAspect="1"/>
          </p:cNvPicPr>
          <p:nvPr/>
        </p:nvPicPr>
        <p:blipFill>
          <a:blip r:embed="rId4"/>
          <a:stretch>
            <a:fillRect/>
          </a:stretch>
        </p:blipFill>
        <p:spPr>
          <a:xfrm>
            <a:off x="9558251" y="6413694"/>
            <a:ext cx="516952" cy="426956"/>
          </a:xfrm>
          <a:prstGeom prst="rect">
            <a:avLst/>
          </a:prstGeom>
        </p:spPr>
      </p:pic>
      <p:pic>
        <p:nvPicPr>
          <p:cNvPr id="10" name="Picture 9">
            <a:extLst>
              <a:ext uri="{FF2B5EF4-FFF2-40B4-BE49-F238E27FC236}">
                <a16:creationId xmlns:a16="http://schemas.microsoft.com/office/drawing/2014/main" id="{1A185899-6150-2846-A044-631B8E034ADE}"/>
              </a:ext>
            </a:extLst>
          </p:cNvPr>
          <p:cNvPicPr>
            <a:picLocks noChangeAspect="1"/>
          </p:cNvPicPr>
          <p:nvPr/>
        </p:nvPicPr>
        <p:blipFill rotWithShape="1">
          <a:blip r:embed="rId5"/>
          <a:srcRect r="58876"/>
          <a:stretch/>
        </p:blipFill>
        <p:spPr>
          <a:xfrm>
            <a:off x="521891" y="6186238"/>
            <a:ext cx="626678" cy="671762"/>
          </a:xfrm>
          <a:prstGeom prst="rect">
            <a:avLst/>
          </a:prstGeom>
        </p:spPr>
      </p:pic>
    </p:spTree>
    <p:extLst>
      <p:ext uri="{BB962C8B-B14F-4D97-AF65-F5344CB8AC3E}">
        <p14:creationId xmlns:p14="http://schemas.microsoft.com/office/powerpoint/2010/main" val="21611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72476EC-5FCE-2B2C-F619-5789278F6AB3}"/>
              </a:ext>
            </a:extLst>
          </p:cNvPr>
          <p:cNvGraphicFramePr>
            <a:graphicFrameLocks noGrp="1"/>
          </p:cNvGraphicFramePr>
          <p:nvPr/>
        </p:nvGraphicFramePr>
        <p:xfrm>
          <a:off x="1296868" y="1881171"/>
          <a:ext cx="7983055" cy="4247778"/>
        </p:xfrm>
        <a:graphic>
          <a:graphicData uri="http://schemas.openxmlformats.org/drawingml/2006/table">
            <a:tbl>
              <a:tblPr firstRow="1" firstCol="1" bandRow="1">
                <a:tableStyleId>{5C22544A-7EE6-4342-B048-85BDC9FD1C3A}</a:tableStyleId>
              </a:tblPr>
              <a:tblGrid>
                <a:gridCol w="3815466">
                  <a:extLst>
                    <a:ext uri="{9D8B030D-6E8A-4147-A177-3AD203B41FA5}">
                      <a16:colId xmlns:a16="http://schemas.microsoft.com/office/drawing/2014/main" val="141697574"/>
                    </a:ext>
                  </a:extLst>
                </a:gridCol>
                <a:gridCol w="2197631">
                  <a:extLst>
                    <a:ext uri="{9D8B030D-6E8A-4147-A177-3AD203B41FA5}">
                      <a16:colId xmlns:a16="http://schemas.microsoft.com/office/drawing/2014/main" val="58223328"/>
                    </a:ext>
                  </a:extLst>
                </a:gridCol>
                <a:gridCol w="1969958">
                  <a:extLst>
                    <a:ext uri="{9D8B030D-6E8A-4147-A177-3AD203B41FA5}">
                      <a16:colId xmlns:a16="http://schemas.microsoft.com/office/drawing/2014/main" val="1106701790"/>
                    </a:ext>
                  </a:extLst>
                </a:gridCol>
              </a:tblGrid>
              <a:tr h="707963">
                <a:tc>
                  <a:txBody>
                    <a:bodyPr/>
                    <a:lstStyle/>
                    <a:p>
                      <a:pPr marL="0" marR="0">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spcBef>
                          <a:spcPts val="0"/>
                        </a:spcBef>
                        <a:spcAft>
                          <a:spcPts val="0"/>
                        </a:spcAft>
                      </a:pPr>
                      <a:r>
                        <a:rPr lang="en-US" sz="2800" dirty="0">
                          <a:solidFill>
                            <a:schemeClr val="bg1"/>
                          </a:solidFill>
                          <a:effectLst/>
                        </a:rPr>
                        <a:t>2023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spcBef>
                          <a:spcPts val="0"/>
                        </a:spcBef>
                        <a:spcAft>
                          <a:spcPts val="0"/>
                        </a:spcAft>
                      </a:pPr>
                      <a:r>
                        <a:rPr lang="en-US" sz="2800" dirty="0">
                          <a:solidFill>
                            <a:schemeClr val="bg1"/>
                          </a:solidFill>
                          <a:effectLst/>
                        </a:rPr>
                        <a:t>2024</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504170190"/>
                  </a:ext>
                </a:extLst>
              </a:tr>
              <a:tr h="707963">
                <a:tc>
                  <a:txBody>
                    <a:bodyPr/>
                    <a:lstStyle/>
                    <a:p>
                      <a:pPr marL="0" marR="0">
                        <a:spcBef>
                          <a:spcPts val="0"/>
                        </a:spcBef>
                        <a:spcAft>
                          <a:spcPts val="0"/>
                        </a:spcAft>
                      </a:pPr>
                      <a:r>
                        <a:rPr lang="en-US" sz="2800" dirty="0">
                          <a:solidFill>
                            <a:schemeClr val="tx1"/>
                          </a:solidFill>
                          <a:effectLst/>
                        </a:rPr>
                        <a:t>Total positions filled</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800" dirty="0">
                          <a:effectLst/>
                        </a:rPr>
                        <a:t>1536 </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1487 </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8045937"/>
                  </a:ext>
                </a:extLst>
              </a:tr>
              <a:tr h="707963">
                <a:tc>
                  <a:txBody>
                    <a:bodyPr/>
                    <a:lstStyle/>
                    <a:p>
                      <a:pPr marL="0" marR="0">
                        <a:spcBef>
                          <a:spcPts val="0"/>
                        </a:spcBef>
                        <a:spcAft>
                          <a:spcPts val="0"/>
                        </a:spcAft>
                      </a:pPr>
                      <a:r>
                        <a:rPr lang="en-US" sz="2800" dirty="0">
                          <a:solidFill>
                            <a:schemeClr val="tx1"/>
                          </a:solidFill>
                          <a:effectLst/>
                        </a:rPr>
                        <a:t>MD graduates</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800" dirty="0">
                          <a:effectLst/>
                        </a:rPr>
                        <a:t>946 (61%)</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899 (60%)</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2919672"/>
                  </a:ext>
                </a:extLst>
              </a:tr>
              <a:tr h="707963">
                <a:tc>
                  <a:txBody>
                    <a:bodyPr/>
                    <a:lstStyle/>
                    <a:p>
                      <a:pPr marL="0" marR="0">
                        <a:spcBef>
                          <a:spcPts val="0"/>
                        </a:spcBef>
                        <a:spcAft>
                          <a:spcPts val="0"/>
                        </a:spcAft>
                      </a:pPr>
                      <a:r>
                        <a:rPr lang="en-US" sz="2800" dirty="0">
                          <a:solidFill>
                            <a:schemeClr val="tx1"/>
                          </a:solidFill>
                          <a:effectLst/>
                        </a:rPr>
                        <a:t>DO graduates</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800" dirty="0">
                          <a:effectLst/>
                        </a:rPr>
                        <a:t>226 (15%)</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238 (16%)</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50859481"/>
                  </a:ext>
                </a:extLst>
              </a:tr>
              <a:tr h="707963">
                <a:tc>
                  <a:txBody>
                    <a:bodyPr/>
                    <a:lstStyle/>
                    <a:p>
                      <a:pPr marL="0" marR="0">
                        <a:spcBef>
                          <a:spcPts val="0"/>
                        </a:spcBef>
                        <a:spcAft>
                          <a:spcPts val="0"/>
                        </a:spcAft>
                      </a:pPr>
                      <a:r>
                        <a:rPr lang="en-US" sz="2800" dirty="0">
                          <a:solidFill>
                            <a:schemeClr val="tx1"/>
                          </a:solidFill>
                          <a:effectLst/>
                        </a:rPr>
                        <a:t>US IMG</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800" dirty="0">
                          <a:effectLst/>
                        </a:rPr>
                        <a:t>135 (9%)</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127 (8.5%)</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53081763"/>
                  </a:ext>
                </a:extLst>
              </a:tr>
              <a:tr h="707963">
                <a:tc>
                  <a:txBody>
                    <a:bodyPr/>
                    <a:lstStyle/>
                    <a:p>
                      <a:pPr marL="0" marR="0">
                        <a:spcBef>
                          <a:spcPts val="0"/>
                        </a:spcBef>
                        <a:spcAft>
                          <a:spcPts val="0"/>
                        </a:spcAft>
                      </a:pPr>
                      <a:r>
                        <a:rPr lang="en-US" sz="2800" dirty="0">
                          <a:solidFill>
                            <a:schemeClr val="tx1"/>
                          </a:solidFill>
                          <a:effectLst/>
                        </a:rPr>
                        <a:t>Non-US IMG</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800" dirty="0">
                          <a:effectLst/>
                        </a:rPr>
                        <a:t>228 (15%)</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222 (15%)</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175877"/>
                  </a:ext>
                </a:extLst>
              </a:tr>
            </a:tbl>
          </a:graphicData>
        </a:graphic>
      </p:graphicFrame>
      <p:sp>
        <p:nvSpPr>
          <p:cNvPr id="5" name="Title 1">
            <a:extLst>
              <a:ext uri="{FF2B5EF4-FFF2-40B4-BE49-F238E27FC236}">
                <a16:creationId xmlns:a16="http://schemas.microsoft.com/office/drawing/2014/main" id="{9F16B88C-F127-90C4-3AD9-B440C8878A8D}"/>
              </a:ext>
            </a:extLst>
          </p:cNvPr>
          <p:cNvSpPr txBox="1">
            <a:spLocks/>
          </p:cNvSpPr>
          <p:nvPr/>
        </p:nvSpPr>
        <p:spPr>
          <a:xfrm>
            <a:off x="0" y="365125"/>
            <a:ext cx="12045244"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Pediatric subspecialty fellowship match results: 2023 vs. 2024</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j-ea"/>
              <a:cs typeface="+mj-cs"/>
            </a:endParaRPr>
          </a:p>
        </p:txBody>
      </p:sp>
      <p:grpSp>
        <p:nvGrpSpPr>
          <p:cNvPr id="12" name="Group 11">
            <a:extLst>
              <a:ext uri="{FF2B5EF4-FFF2-40B4-BE49-F238E27FC236}">
                <a16:creationId xmlns:a16="http://schemas.microsoft.com/office/drawing/2014/main" id="{0F49EB9E-2E3B-0A4B-4360-077623BDE2F0}"/>
              </a:ext>
            </a:extLst>
          </p:cNvPr>
          <p:cNvGrpSpPr/>
          <p:nvPr/>
        </p:nvGrpSpPr>
        <p:grpSpPr>
          <a:xfrm>
            <a:off x="5080001" y="2547360"/>
            <a:ext cx="5196780" cy="547635"/>
            <a:chOff x="5080001" y="2547360"/>
            <a:chExt cx="5196780" cy="547635"/>
          </a:xfrm>
        </p:grpSpPr>
        <p:sp>
          <p:nvSpPr>
            <p:cNvPr id="6" name="TextBox 5">
              <a:extLst>
                <a:ext uri="{FF2B5EF4-FFF2-40B4-BE49-F238E27FC236}">
                  <a16:creationId xmlns:a16="http://schemas.microsoft.com/office/drawing/2014/main" id="{13ADD8A5-752E-3ECA-D972-944C30AB696E}"/>
                </a:ext>
              </a:extLst>
            </p:cNvPr>
            <p:cNvSpPr txBox="1"/>
            <p:nvPr/>
          </p:nvSpPr>
          <p:spPr>
            <a:xfrm>
              <a:off x="9378778" y="2547360"/>
              <a:ext cx="8980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3.2%</a:t>
              </a:r>
            </a:p>
          </p:txBody>
        </p:sp>
        <p:sp>
          <p:nvSpPr>
            <p:cNvPr id="8" name="Rectangle 7">
              <a:extLst>
                <a:ext uri="{FF2B5EF4-FFF2-40B4-BE49-F238E27FC236}">
                  <a16:creationId xmlns:a16="http://schemas.microsoft.com/office/drawing/2014/main" id="{A26CDEC0-CCD7-1E3A-02E4-A684F0730018}"/>
                </a:ext>
              </a:extLst>
            </p:cNvPr>
            <p:cNvSpPr/>
            <p:nvPr/>
          </p:nvSpPr>
          <p:spPr>
            <a:xfrm>
              <a:off x="5080001" y="2571775"/>
              <a:ext cx="3106057" cy="5232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155D4559-6DE9-9CEA-A531-E8007D6683AF}"/>
                </a:ext>
              </a:extLst>
            </p:cNvPr>
            <p:cNvCxnSpPr/>
            <p:nvPr/>
          </p:nvCxnSpPr>
          <p:spPr>
            <a:xfrm>
              <a:off x="10276781" y="2613380"/>
              <a:ext cx="0" cy="457200"/>
            </a:xfrm>
            <a:prstGeom prst="straightConnector1">
              <a:avLst/>
            </a:prstGeom>
            <a:ln w="38100">
              <a:solidFill>
                <a:srgbClr val="FF0000"/>
              </a:solidFill>
              <a:headEnd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CE0EFBB6-C39F-0202-A951-55B2E03FF605}"/>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13" name="Title 1">
            <a:extLst>
              <a:ext uri="{FF2B5EF4-FFF2-40B4-BE49-F238E27FC236}">
                <a16:creationId xmlns:a16="http://schemas.microsoft.com/office/drawing/2014/main" id="{0C32421A-9C1E-8858-8D3B-B3F62D2F940A}"/>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14" name="Picture 13">
            <a:extLst>
              <a:ext uri="{FF2B5EF4-FFF2-40B4-BE49-F238E27FC236}">
                <a16:creationId xmlns:a16="http://schemas.microsoft.com/office/drawing/2014/main" id="{D5704C07-1D72-0418-1753-BD3279D11F45}"/>
              </a:ext>
            </a:extLst>
          </p:cNvPr>
          <p:cNvPicPr>
            <a:picLocks noChangeAspect="1"/>
          </p:cNvPicPr>
          <p:nvPr/>
        </p:nvPicPr>
        <p:blipFill>
          <a:blip r:embed="rId4"/>
          <a:stretch>
            <a:fillRect/>
          </a:stretch>
        </p:blipFill>
        <p:spPr>
          <a:xfrm>
            <a:off x="9615860" y="6333850"/>
            <a:ext cx="452412" cy="373652"/>
          </a:xfrm>
          <a:prstGeom prst="rect">
            <a:avLst/>
          </a:prstGeom>
        </p:spPr>
      </p:pic>
      <p:pic>
        <p:nvPicPr>
          <p:cNvPr id="15" name="Picture 14">
            <a:extLst>
              <a:ext uri="{FF2B5EF4-FFF2-40B4-BE49-F238E27FC236}">
                <a16:creationId xmlns:a16="http://schemas.microsoft.com/office/drawing/2014/main" id="{5E690D49-DCEF-166B-6AD8-4A9E4561AC2B}"/>
              </a:ext>
            </a:extLst>
          </p:cNvPr>
          <p:cNvPicPr>
            <a:picLocks noChangeAspect="1"/>
          </p:cNvPicPr>
          <p:nvPr/>
        </p:nvPicPr>
        <p:blipFill rotWithShape="1">
          <a:blip r:embed="rId5"/>
          <a:srcRect r="58876"/>
          <a:stretch/>
        </p:blipFill>
        <p:spPr>
          <a:xfrm>
            <a:off x="502508" y="6169571"/>
            <a:ext cx="626678" cy="671762"/>
          </a:xfrm>
          <a:prstGeom prst="rect">
            <a:avLst/>
          </a:prstGeom>
        </p:spPr>
      </p:pic>
    </p:spTree>
    <p:extLst>
      <p:ext uri="{BB962C8B-B14F-4D97-AF65-F5344CB8AC3E}">
        <p14:creationId xmlns:p14="http://schemas.microsoft.com/office/powerpoint/2010/main" val="105543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D7B2AD-7CA2-44AB-ADA8-4D284CAB8C03}"/>
              </a:ext>
            </a:extLst>
          </p:cNvPr>
          <p:cNvCxnSpPr>
            <a:cxnSpLocks/>
          </p:cNvCxnSpPr>
          <p:nvPr/>
        </p:nvCxnSpPr>
        <p:spPr>
          <a:xfrm>
            <a:off x="0" y="1315940"/>
            <a:ext cx="12192000" cy="1"/>
          </a:xfrm>
          <a:prstGeom prst="line">
            <a:avLst/>
          </a:prstGeom>
          <a:ln w="28575">
            <a:solidFill>
              <a:srgbClr val="002A7E"/>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DB349A-D03C-416D-8B2A-607792A10911}"/>
              </a:ext>
            </a:extLst>
          </p:cNvPr>
          <p:cNvSpPr txBox="1"/>
          <p:nvPr/>
        </p:nvSpPr>
        <p:spPr>
          <a:xfrm>
            <a:off x="712381" y="1004672"/>
            <a:ext cx="113943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Catenaccio, Rochlin &amp; Simon. Differences in Lifetime Earning Potential for Pediatric Subspecialists. Pediatrics 2021.</a:t>
            </a:r>
          </a:p>
        </p:txBody>
      </p:sp>
      <p:sp>
        <p:nvSpPr>
          <p:cNvPr id="8" name="TextBox 7">
            <a:extLst>
              <a:ext uri="{FF2B5EF4-FFF2-40B4-BE49-F238E27FC236}">
                <a16:creationId xmlns:a16="http://schemas.microsoft.com/office/drawing/2014/main" id="{2B85E248-D987-427B-AFE5-B13540746D1E}"/>
              </a:ext>
            </a:extLst>
          </p:cNvPr>
          <p:cNvSpPr txBox="1"/>
          <p:nvPr/>
        </p:nvSpPr>
        <p:spPr>
          <a:xfrm>
            <a:off x="233432" y="409143"/>
            <a:ext cx="1017094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libri" panose="020F0502020204030204"/>
                <a:ea typeface="+mn-ea"/>
                <a:cs typeface="+mn-cs"/>
              </a:rPr>
              <a:t>Updated Pediatric</a:t>
            </a:r>
            <a:r>
              <a:rPr lang="en-US" sz="4400" b="1" dirty="0">
                <a:latin typeface="Calibri" panose="020F0502020204030204"/>
              </a:rPr>
              <a:t>c Salary </a:t>
            </a:r>
            <a:r>
              <a:rPr kumimoji="0" lang="en-US" sz="4400" b="1" i="0" u="none" strike="noStrike" kern="1200" cap="none" spc="0" normalizeH="0" baseline="0" noProof="0" dirty="0">
                <a:ln>
                  <a:noFill/>
                </a:ln>
                <a:effectLst/>
                <a:uLnTx/>
                <a:uFillTx/>
                <a:latin typeface="Calibri" panose="020F0502020204030204"/>
                <a:ea typeface="+mn-ea"/>
                <a:cs typeface="+mn-cs"/>
              </a:rPr>
              <a:t>Analysis </a:t>
            </a:r>
          </a:p>
        </p:txBody>
      </p:sp>
      <p:sp>
        <p:nvSpPr>
          <p:cNvPr id="11" name="TextBox 10">
            <a:extLst>
              <a:ext uri="{FF2B5EF4-FFF2-40B4-BE49-F238E27FC236}">
                <a16:creationId xmlns:a16="http://schemas.microsoft.com/office/drawing/2014/main" id="{18543009-6837-4541-ABE7-6C6C478D0E25}"/>
              </a:ext>
            </a:extLst>
          </p:cNvPr>
          <p:cNvSpPr txBox="1"/>
          <p:nvPr/>
        </p:nvSpPr>
        <p:spPr>
          <a:xfrm rot="16200000">
            <a:off x="-1371424" y="3074270"/>
            <a:ext cx="3631532"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Lifetime Relative NPV (in thousands of $)</a:t>
            </a:r>
          </a:p>
        </p:txBody>
      </p:sp>
      <p:sp>
        <p:nvSpPr>
          <p:cNvPr id="12" name="TextBox 11">
            <a:extLst>
              <a:ext uri="{FF2B5EF4-FFF2-40B4-BE49-F238E27FC236}">
                <a16:creationId xmlns:a16="http://schemas.microsoft.com/office/drawing/2014/main" id="{872CDBFA-83D0-4004-A469-72DE3FEE3487}"/>
              </a:ext>
            </a:extLst>
          </p:cNvPr>
          <p:cNvSpPr txBox="1"/>
          <p:nvPr/>
        </p:nvSpPr>
        <p:spPr>
          <a:xfrm rot="16200000">
            <a:off x="741228" y="5314915"/>
            <a:ext cx="132486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Cardiology</a:t>
            </a:r>
          </a:p>
        </p:txBody>
      </p:sp>
      <p:sp>
        <p:nvSpPr>
          <p:cNvPr id="13" name="TextBox 12">
            <a:extLst>
              <a:ext uri="{FF2B5EF4-FFF2-40B4-BE49-F238E27FC236}">
                <a16:creationId xmlns:a16="http://schemas.microsoft.com/office/drawing/2014/main" id="{0172C985-F041-4E9F-9166-BDADD62E6018}"/>
              </a:ext>
            </a:extLst>
          </p:cNvPr>
          <p:cNvSpPr txBox="1"/>
          <p:nvPr/>
        </p:nvSpPr>
        <p:spPr>
          <a:xfrm rot="16200000">
            <a:off x="1318317" y="5314915"/>
            <a:ext cx="132486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Critical Care</a:t>
            </a:r>
          </a:p>
        </p:txBody>
      </p:sp>
      <p:sp>
        <p:nvSpPr>
          <p:cNvPr id="14" name="TextBox 13">
            <a:extLst>
              <a:ext uri="{FF2B5EF4-FFF2-40B4-BE49-F238E27FC236}">
                <a16:creationId xmlns:a16="http://schemas.microsoft.com/office/drawing/2014/main" id="{CE2AA547-4E3F-4AC1-BDF2-6E33387AA2C3}"/>
              </a:ext>
            </a:extLst>
          </p:cNvPr>
          <p:cNvSpPr txBox="1"/>
          <p:nvPr/>
        </p:nvSpPr>
        <p:spPr>
          <a:xfrm rot="16200000">
            <a:off x="1965161" y="5314915"/>
            <a:ext cx="132486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Neonatology</a:t>
            </a:r>
          </a:p>
        </p:txBody>
      </p:sp>
      <p:sp>
        <p:nvSpPr>
          <p:cNvPr id="15" name="TextBox 14">
            <a:extLst>
              <a:ext uri="{FF2B5EF4-FFF2-40B4-BE49-F238E27FC236}">
                <a16:creationId xmlns:a16="http://schemas.microsoft.com/office/drawing/2014/main" id="{FA099F6D-AFCB-4CC5-84F3-AB19CCF5473E}"/>
              </a:ext>
            </a:extLst>
          </p:cNvPr>
          <p:cNvSpPr txBox="1"/>
          <p:nvPr/>
        </p:nvSpPr>
        <p:spPr>
          <a:xfrm rot="16200000">
            <a:off x="2500037" y="5314916"/>
            <a:ext cx="132486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A7E"/>
                </a:solidFill>
                <a:effectLst/>
                <a:uLnTx/>
                <a:uFillTx/>
                <a:latin typeface="Calibri" panose="020F0502020204030204"/>
                <a:ea typeface="+mn-ea"/>
                <a:cs typeface="+mn-cs"/>
              </a:rPr>
              <a:t>General Peds</a:t>
            </a:r>
          </a:p>
        </p:txBody>
      </p:sp>
      <p:sp>
        <p:nvSpPr>
          <p:cNvPr id="16" name="TextBox 15">
            <a:extLst>
              <a:ext uri="{FF2B5EF4-FFF2-40B4-BE49-F238E27FC236}">
                <a16:creationId xmlns:a16="http://schemas.microsoft.com/office/drawing/2014/main" id="{A97DC7D6-0BA8-4B92-AE49-92488244DD4B}"/>
              </a:ext>
            </a:extLst>
          </p:cNvPr>
          <p:cNvSpPr txBox="1"/>
          <p:nvPr/>
        </p:nvSpPr>
        <p:spPr>
          <a:xfrm rot="16200000">
            <a:off x="3001230" y="5428345"/>
            <a:ext cx="1551718"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Emergency Med</a:t>
            </a:r>
          </a:p>
        </p:txBody>
      </p:sp>
      <p:sp>
        <p:nvSpPr>
          <p:cNvPr id="17" name="TextBox 16">
            <a:extLst>
              <a:ext uri="{FF2B5EF4-FFF2-40B4-BE49-F238E27FC236}">
                <a16:creationId xmlns:a16="http://schemas.microsoft.com/office/drawing/2014/main" id="{CCA44A28-E3AD-4B6F-A5EA-0CFAF933C39F}"/>
              </a:ext>
            </a:extLst>
          </p:cNvPr>
          <p:cNvSpPr txBox="1"/>
          <p:nvPr/>
        </p:nvSpPr>
        <p:spPr>
          <a:xfrm rot="16200000">
            <a:off x="3582846" y="5484588"/>
            <a:ext cx="1664204"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Gastroenterology</a:t>
            </a:r>
          </a:p>
        </p:txBody>
      </p:sp>
      <p:sp>
        <p:nvSpPr>
          <p:cNvPr id="18" name="TextBox 17">
            <a:extLst>
              <a:ext uri="{FF2B5EF4-FFF2-40B4-BE49-F238E27FC236}">
                <a16:creationId xmlns:a16="http://schemas.microsoft.com/office/drawing/2014/main" id="{EB6C4AB2-DAF7-4E0B-AAFB-5560092C95DF}"/>
              </a:ext>
            </a:extLst>
          </p:cNvPr>
          <p:cNvSpPr txBox="1"/>
          <p:nvPr/>
        </p:nvSpPr>
        <p:spPr>
          <a:xfrm rot="16200000">
            <a:off x="4440108" y="5247690"/>
            <a:ext cx="1190408"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Pulmonary</a:t>
            </a:r>
          </a:p>
        </p:txBody>
      </p:sp>
      <p:sp>
        <p:nvSpPr>
          <p:cNvPr id="19" name="TextBox 18">
            <a:extLst>
              <a:ext uri="{FF2B5EF4-FFF2-40B4-BE49-F238E27FC236}">
                <a16:creationId xmlns:a16="http://schemas.microsoft.com/office/drawing/2014/main" id="{E50F69C4-90F6-4237-A384-565B6C0E9D83}"/>
              </a:ext>
            </a:extLst>
          </p:cNvPr>
          <p:cNvSpPr txBox="1"/>
          <p:nvPr/>
        </p:nvSpPr>
        <p:spPr>
          <a:xfrm rot="16200000">
            <a:off x="4836168" y="5456467"/>
            <a:ext cx="1607962"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Heme-Oncology</a:t>
            </a:r>
          </a:p>
        </p:txBody>
      </p:sp>
      <p:sp>
        <p:nvSpPr>
          <p:cNvPr id="20" name="TextBox 19">
            <a:extLst>
              <a:ext uri="{FF2B5EF4-FFF2-40B4-BE49-F238E27FC236}">
                <a16:creationId xmlns:a16="http://schemas.microsoft.com/office/drawing/2014/main" id="{7C3930B3-A17C-4241-BB1F-A23E1DE2A9F4}"/>
              </a:ext>
            </a:extLst>
          </p:cNvPr>
          <p:cNvSpPr txBox="1"/>
          <p:nvPr/>
        </p:nvSpPr>
        <p:spPr>
          <a:xfrm rot="16200000">
            <a:off x="5477649" y="5399752"/>
            <a:ext cx="1494533"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Rheumatology</a:t>
            </a:r>
          </a:p>
        </p:txBody>
      </p:sp>
      <p:sp>
        <p:nvSpPr>
          <p:cNvPr id="21" name="TextBox 20">
            <a:extLst>
              <a:ext uri="{FF2B5EF4-FFF2-40B4-BE49-F238E27FC236}">
                <a16:creationId xmlns:a16="http://schemas.microsoft.com/office/drawing/2014/main" id="{93E8FC69-BC98-4717-9ED6-031E18845E1D}"/>
              </a:ext>
            </a:extLst>
          </p:cNvPr>
          <p:cNvSpPr txBox="1"/>
          <p:nvPr/>
        </p:nvSpPr>
        <p:spPr>
          <a:xfrm rot="16200000">
            <a:off x="6254619" y="5247690"/>
            <a:ext cx="119040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Nephrology</a:t>
            </a:r>
          </a:p>
        </p:txBody>
      </p:sp>
      <p:sp>
        <p:nvSpPr>
          <p:cNvPr id="22" name="TextBox 21">
            <a:extLst>
              <a:ext uri="{FF2B5EF4-FFF2-40B4-BE49-F238E27FC236}">
                <a16:creationId xmlns:a16="http://schemas.microsoft.com/office/drawing/2014/main" id="{D6950D3E-46A9-45E0-8CB4-2A8CC29C101C}"/>
              </a:ext>
            </a:extLst>
          </p:cNvPr>
          <p:cNvSpPr txBox="1"/>
          <p:nvPr/>
        </p:nvSpPr>
        <p:spPr>
          <a:xfrm rot="16200000">
            <a:off x="6675267" y="5399753"/>
            <a:ext cx="1494534"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Endocrinology</a:t>
            </a:r>
          </a:p>
        </p:txBody>
      </p:sp>
      <p:sp>
        <p:nvSpPr>
          <p:cNvPr id="23" name="TextBox 22">
            <a:extLst>
              <a:ext uri="{FF2B5EF4-FFF2-40B4-BE49-F238E27FC236}">
                <a16:creationId xmlns:a16="http://schemas.microsoft.com/office/drawing/2014/main" id="{64A10586-360D-493D-B786-0A2FE4AFA811}"/>
              </a:ext>
            </a:extLst>
          </p:cNvPr>
          <p:cNvSpPr txBox="1"/>
          <p:nvPr/>
        </p:nvSpPr>
        <p:spPr>
          <a:xfrm rot="16200000">
            <a:off x="7264634" y="5323889"/>
            <a:ext cx="1342807"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Infectious Dis</a:t>
            </a:r>
          </a:p>
        </p:txBody>
      </p:sp>
      <p:pic>
        <p:nvPicPr>
          <p:cNvPr id="28" name="Picture 27">
            <a:extLst>
              <a:ext uri="{FF2B5EF4-FFF2-40B4-BE49-F238E27FC236}">
                <a16:creationId xmlns:a16="http://schemas.microsoft.com/office/drawing/2014/main" id="{AF67DA07-10BC-4240-A3D3-9AB9A97BF834}"/>
              </a:ext>
            </a:extLst>
          </p:cNvPr>
          <p:cNvPicPr>
            <a:picLocks noChangeAspect="1"/>
          </p:cNvPicPr>
          <p:nvPr/>
        </p:nvPicPr>
        <p:blipFill>
          <a:blip r:embed="rId3"/>
          <a:stretch>
            <a:fillRect/>
          </a:stretch>
        </p:blipFill>
        <p:spPr>
          <a:xfrm>
            <a:off x="712381" y="1427781"/>
            <a:ext cx="7579808" cy="3478865"/>
          </a:xfrm>
          <a:prstGeom prst="rect">
            <a:avLst/>
          </a:prstGeom>
        </p:spPr>
      </p:pic>
      <p:grpSp>
        <p:nvGrpSpPr>
          <p:cNvPr id="29" name="Group 28">
            <a:extLst>
              <a:ext uri="{FF2B5EF4-FFF2-40B4-BE49-F238E27FC236}">
                <a16:creationId xmlns:a16="http://schemas.microsoft.com/office/drawing/2014/main" id="{5CE000BF-D779-4E8C-BE32-AD44F3E5EF98}"/>
              </a:ext>
            </a:extLst>
          </p:cNvPr>
          <p:cNvGrpSpPr/>
          <p:nvPr/>
        </p:nvGrpSpPr>
        <p:grpSpPr>
          <a:xfrm>
            <a:off x="5732192" y="1405022"/>
            <a:ext cx="2651988" cy="810838"/>
            <a:chOff x="3369646" y="1703762"/>
            <a:chExt cx="2651988" cy="810838"/>
          </a:xfrm>
        </p:grpSpPr>
        <p:sp>
          <p:nvSpPr>
            <p:cNvPr id="30" name="Rectangle 29">
              <a:extLst>
                <a:ext uri="{FF2B5EF4-FFF2-40B4-BE49-F238E27FC236}">
                  <a16:creationId xmlns:a16="http://schemas.microsoft.com/office/drawing/2014/main" id="{6A4EA38A-B63F-4F53-89F1-FDB37A3E6ABF}"/>
                </a:ext>
              </a:extLst>
            </p:cNvPr>
            <p:cNvSpPr/>
            <p:nvPr/>
          </p:nvSpPr>
          <p:spPr>
            <a:xfrm>
              <a:off x="3369646" y="1703762"/>
              <a:ext cx="2651988" cy="810838"/>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C48B2272-5080-41E1-94E1-6A4752AF9DB2}"/>
                </a:ext>
              </a:extLst>
            </p:cNvPr>
            <p:cNvSpPr/>
            <p:nvPr/>
          </p:nvSpPr>
          <p:spPr>
            <a:xfrm>
              <a:off x="3505200" y="1828800"/>
              <a:ext cx="203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32" name="Rectangle 31">
              <a:extLst>
                <a:ext uri="{FF2B5EF4-FFF2-40B4-BE49-F238E27FC236}">
                  <a16:creationId xmlns:a16="http://schemas.microsoft.com/office/drawing/2014/main" id="{F8C5ECA1-D5BE-47FE-B112-2F27AB311C76}"/>
                </a:ext>
              </a:extLst>
            </p:cNvPr>
            <p:cNvSpPr/>
            <p:nvPr/>
          </p:nvSpPr>
          <p:spPr>
            <a:xfrm>
              <a:off x="3505200" y="2140720"/>
              <a:ext cx="203000" cy="2286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33" name="TextBox 32">
              <a:extLst>
                <a:ext uri="{FF2B5EF4-FFF2-40B4-BE49-F238E27FC236}">
                  <a16:creationId xmlns:a16="http://schemas.microsoft.com/office/drawing/2014/main" id="{1204BE71-EC42-47F7-8FD1-81C7207FCBFF}"/>
                </a:ext>
              </a:extLst>
            </p:cNvPr>
            <p:cNvSpPr txBox="1"/>
            <p:nvPr/>
          </p:nvSpPr>
          <p:spPr>
            <a:xfrm>
              <a:off x="3746024" y="1784534"/>
              <a:ext cx="22304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2007 (Inflation adjusted)</a:t>
              </a:r>
            </a:p>
          </p:txBody>
        </p:sp>
        <p:sp>
          <p:nvSpPr>
            <p:cNvPr id="34" name="TextBox 33">
              <a:extLst>
                <a:ext uri="{FF2B5EF4-FFF2-40B4-BE49-F238E27FC236}">
                  <a16:creationId xmlns:a16="http://schemas.microsoft.com/office/drawing/2014/main" id="{2499F8A0-4EDE-43CC-853C-873761064F9C}"/>
                </a:ext>
              </a:extLst>
            </p:cNvPr>
            <p:cNvSpPr txBox="1"/>
            <p:nvPr/>
          </p:nvSpPr>
          <p:spPr>
            <a:xfrm>
              <a:off x="3746024" y="2091744"/>
              <a:ext cx="6479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2018 </a:t>
              </a:r>
            </a:p>
          </p:txBody>
        </p:sp>
      </p:grpSp>
      <p:sp>
        <p:nvSpPr>
          <p:cNvPr id="2" name="TextBox 1">
            <a:extLst>
              <a:ext uri="{FF2B5EF4-FFF2-40B4-BE49-F238E27FC236}">
                <a16:creationId xmlns:a16="http://schemas.microsoft.com/office/drawing/2014/main" id="{D01EA16F-D8D1-49B2-B61F-4A647089F944}"/>
              </a:ext>
            </a:extLst>
          </p:cNvPr>
          <p:cNvSpPr txBox="1"/>
          <p:nvPr/>
        </p:nvSpPr>
        <p:spPr>
          <a:xfrm>
            <a:off x="8644456" y="1655071"/>
            <a:ext cx="3547544"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E"/>
                </a:solidFill>
                <a:effectLst/>
                <a:uLnTx/>
                <a:uFillTx/>
                <a:latin typeface="Calibri" panose="020F0502020204030204" pitchFamily="34" charset="0"/>
                <a:ea typeface="+mn-ea"/>
                <a:cs typeface="Calibri" panose="020F0502020204030204" pitchFamily="34" charset="0"/>
              </a:rPr>
              <a:t>Medical Student Debt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AC"/>
                </a:solidFill>
                <a:effectLst/>
                <a:uLnTx/>
                <a:uFillTx/>
                <a:latin typeface="Calibri" panose="020F0502020204030204"/>
                <a:ea typeface="+mn-ea"/>
                <a:cs typeface="+mn-cs"/>
              </a:rPr>
              <a:t>Graduate in 2008: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87% had educational debt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debt burden $158 061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AC"/>
                </a:solidFill>
                <a:effectLst/>
                <a:uLnTx/>
                <a:uFillTx/>
                <a:latin typeface="Calibri" panose="020F0502020204030204"/>
                <a:ea typeface="+mn-ea"/>
                <a:cs typeface="+mn-cs"/>
              </a:rPr>
              <a:t>Graduate in 2019:</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73% had educational debt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debt burden $200,000</a:t>
            </a:r>
          </a:p>
        </p:txBody>
      </p:sp>
      <p:sp>
        <p:nvSpPr>
          <p:cNvPr id="5" name="TextBox 4">
            <a:extLst>
              <a:ext uri="{FF2B5EF4-FFF2-40B4-BE49-F238E27FC236}">
                <a16:creationId xmlns:a16="http://schemas.microsoft.com/office/drawing/2014/main" id="{B2F77EFC-09E3-CCC0-2F24-2B5C662F09C9}"/>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6" name="Title 1">
            <a:extLst>
              <a:ext uri="{FF2B5EF4-FFF2-40B4-BE49-F238E27FC236}">
                <a16:creationId xmlns:a16="http://schemas.microsoft.com/office/drawing/2014/main" id="{107041F9-4923-86BE-70AF-2ADF93EBBAC9}"/>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7" name="Picture 6">
            <a:extLst>
              <a:ext uri="{FF2B5EF4-FFF2-40B4-BE49-F238E27FC236}">
                <a16:creationId xmlns:a16="http://schemas.microsoft.com/office/drawing/2014/main" id="{105BE3B0-193E-E72E-A139-8C984B059507}"/>
              </a:ext>
            </a:extLst>
          </p:cNvPr>
          <p:cNvPicPr>
            <a:picLocks noChangeAspect="1"/>
          </p:cNvPicPr>
          <p:nvPr/>
        </p:nvPicPr>
        <p:blipFill>
          <a:blip r:embed="rId5"/>
          <a:stretch>
            <a:fillRect/>
          </a:stretch>
        </p:blipFill>
        <p:spPr>
          <a:xfrm>
            <a:off x="9615860" y="6333850"/>
            <a:ext cx="452412" cy="373652"/>
          </a:xfrm>
          <a:prstGeom prst="rect">
            <a:avLst/>
          </a:prstGeom>
        </p:spPr>
      </p:pic>
      <p:pic>
        <p:nvPicPr>
          <p:cNvPr id="9" name="Picture 8">
            <a:extLst>
              <a:ext uri="{FF2B5EF4-FFF2-40B4-BE49-F238E27FC236}">
                <a16:creationId xmlns:a16="http://schemas.microsoft.com/office/drawing/2014/main" id="{2F188237-91B5-7BA5-2873-02E349DE9841}"/>
              </a:ext>
            </a:extLst>
          </p:cNvPr>
          <p:cNvPicPr>
            <a:picLocks noChangeAspect="1"/>
          </p:cNvPicPr>
          <p:nvPr/>
        </p:nvPicPr>
        <p:blipFill rotWithShape="1">
          <a:blip r:embed="rId6"/>
          <a:srcRect r="58876"/>
          <a:stretch/>
        </p:blipFill>
        <p:spPr>
          <a:xfrm>
            <a:off x="502508" y="6169571"/>
            <a:ext cx="626678" cy="671762"/>
          </a:xfrm>
          <a:prstGeom prst="rect">
            <a:avLst/>
          </a:prstGeom>
        </p:spPr>
      </p:pic>
    </p:spTree>
    <p:extLst>
      <p:ext uri="{BB962C8B-B14F-4D97-AF65-F5344CB8AC3E}">
        <p14:creationId xmlns:p14="http://schemas.microsoft.com/office/powerpoint/2010/main" val="122491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573" y="38491"/>
            <a:ext cx="10322466" cy="6454587"/>
          </a:xfrm>
          <a:prstGeom prst="rect">
            <a:avLst/>
          </a:prstGeom>
        </p:spPr>
      </p:pic>
      <p:pic>
        <p:nvPicPr>
          <p:cNvPr id="3" name="Picture 2">
            <a:extLst>
              <a:ext uri="{FF2B5EF4-FFF2-40B4-BE49-F238E27FC236}">
                <a16:creationId xmlns:a16="http://schemas.microsoft.com/office/drawing/2014/main" id="{88448AB9-0394-3244-93B6-2AD65D7AE68F}"/>
              </a:ext>
            </a:extLst>
          </p:cNvPr>
          <p:cNvPicPr>
            <a:picLocks noChangeAspect="1"/>
          </p:cNvPicPr>
          <p:nvPr/>
        </p:nvPicPr>
        <p:blipFill>
          <a:blip r:embed="rId2"/>
          <a:stretch>
            <a:fillRect/>
          </a:stretch>
        </p:blipFill>
        <p:spPr>
          <a:xfrm>
            <a:off x="994716" y="38491"/>
            <a:ext cx="10322466" cy="6454587"/>
          </a:xfrm>
          <a:prstGeom prst="rect">
            <a:avLst/>
          </a:prstGeom>
        </p:spPr>
      </p:pic>
      <p:sp>
        <p:nvSpPr>
          <p:cNvPr id="2" name="TextBox 1">
            <a:extLst>
              <a:ext uri="{FF2B5EF4-FFF2-40B4-BE49-F238E27FC236}">
                <a16:creationId xmlns:a16="http://schemas.microsoft.com/office/drawing/2014/main" id="{A5FD78CC-A727-1C1D-00C3-DA5FBD604000}"/>
              </a:ext>
            </a:extLst>
          </p:cNvPr>
          <p:cNvSpPr txBox="1"/>
          <p:nvPr/>
        </p:nvSpPr>
        <p:spPr>
          <a:xfrm>
            <a:off x="9486503" y="6417477"/>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5" name="Title 1">
            <a:extLst>
              <a:ext uri="{FF2B5EF4-FFF2-40B4-BE49-F238E27FC236}">
                <a16:creationId xmlns:a16="http://schemas.microsoft.com/office/drawing/2014/main" id="{842EF201-1346-B92F-F970-DC9F18FA5610}"/>
              </a:ext>
            </a:extLst>
          </p:cNvPr>
          <p:cNvSpPr txBox="1">
            <a:spLocks/>
          </p:cNvSpPr>
          <p:nvPr/>
        </p:nvSpPr>
        <p:spPr>
          <a:xfrm>
            <a:off x="0" y="6123495"/>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6" name="Picture 5">
            <a:extLst>
              <a:ext uri="{FF2B5EF4-FFF2-40B4-BE49-F238E27FC236}">
                <a16:creationId xmlns:a16="http://schemas.microsoft.com/office/drawing/2014/main" id="{5D094C86-C3A4-BEA3-1890-060436CA95F1}"/>
              </a:ext>
            </a:extLst>
          </p:cNvPr>
          <p:cNvPicPr>
            <a:picLocks noChangeAspect="1"/>
          </p:cNvPicPr>
          <p:nvPr/>
        </p:nvPicPr>
        <p:blipFill>
          <a:blip r:embed="rId4"/>
          <a:stretch>
            <a:fillRect/>
          </a:stretch>
        </p:blipFill>
        <p:spPr>
          <a:xfrm>
            <a:off x="9615860" y="6465656"/>
            <a:ext cx="452412" cy="373652"/>
          </a:xfrm>
          <a:prstGeom prst="rect">
            <a:avLst/>
          </a:prstGeom>
        </p:spPr>
      </p:pic>
      <p:pic>
        <p:nvPicPr>
          <p:cNvPr id="7" name="Picture 6">
            <a:extLst>
              <a:ext uri="{FF2B5EF4-FFF2-40B4-BE49-F238E27FC236}">
                <a16:creationId xmlns:a16="http://schemas.microsoft.com/office/drawing/2014/main" id="{6EA34D2D-821C-49B0-D647-A6A1C27B5ABA}"/>
              </a:ext>
            </a:extLst>
          </p:cNvPr>
          <p:cNvPicPr>
            <a:picLocks noChangeAspect="1"/>
          </p:cNvPicPr>
          <p:nvPr/>
        </p:nvPicPr>
        <p:blipFill rotWithShape="1">
          <a:blip r:embed="rId5"/>
          <a:srcRect r="58876"/>
          <a:stretch/>
        </p:blipFill>
        <p:spPr>
          <a:xfrm>
            <a:off x="502508" y="6301377"/>
            <a:ext cx="626678" cy="671762"/>
          </a:xfrm>
          <a:prstGeom prst="rect">
            <a:avLst/>
          </a:prstGeom>
        </p:spPr>
      </p:pic>
    </p:spTree>
    <p:extLst>
      <p:ext uri="{BB962C8B-B14F-4D97-AF65-F5344CB8AC3E}">
        <p14:creationId xmlns:p14="http://schemas.microsoft.com/office/powerpoint/2010/main" val="420020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8EE1CEC-1FF7-47FA-A7F0-E6BBCCF5C558}"/>
              </a:ext>
            </a:extLst>
          </p:cNvPr>
          <p:cNvSpPr txBox="1">
            <a:spLocks/>
          </p:cNvSpPr>
          <p:nvPr/>
        </p:nvSpPr>
        <p:spPr>
          <a:xfrm>
            <a:off x="600456" y="528110"/>
            <a:ext cx="10991087" cy="627278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prstClr val="black">
                    <a:lumMod val="75000"/>
                  </a:prstClr>
                </a:solidFill>
                <a:effectLst/>
                <a:uLnTx/>
                <a:uFillTx/>
                <a:latin typeface="Calibri" panose="020F0502020204030204"/>
                <a:ea typeface="+mj-ea"/>
                <a:cs typeface="+mj-cs"/>
              </a:rPr>
              <a:t>National Academies Study </a:t>
            </a:r>
            <a:r>
              <a:rPr lang="en-US" sz="4900" b="1" dirty="0">
                <a:solidFill>
                  <a:prstClr val="black">
                    <a:lumMod val="75000"/>
                  </a:prstClr>
                </a:solidFill>
                <a:latin typeface="Calibri" panose="020F0502020204030204"/>
              </a:rPr>
              <a:t>Substantiated</a:t>
            </a:r>
            <a:r>
              <a:rPr kumimoji="0" lang="en-US" sz="4900" b="1" i="0" u="none" strike="noStrike" kern="1200" cap="none" spc="0" normalizeH="0" baseline="0" noProof="0" dirty="0">
                <a:ln>
                  <a:noFill/>
                </a:ln>
                <a:solidFill>
                  <a:prstClr val="black">
                    <a:lumMod val="75000"/>
                  </a:prstClr>
                </a:solidFill>
                <a:effectLst/>
                <a:uLnTx/>
                <a:uFillTx/>
                <a:latin typeface="Calibri" panose="020F0502020204030204"/>
                <a:ea typeface="+mj-ea"/>
                <a:cs typeface="+mj-cs"/>
              </a:rPr>
              <a:t> Major Concerns about the Future of the Pediatric Subspecialty Workforce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lumMod val="75000"/>
                </a:prstClr>
              </a:solidFill>
              <a:effectLst/>
              <a:uLnTx/>
              <a:uFillTx/>
              <a:latin typeface="Calibri" panose="020F0502020204030204" pitchFamily="34" charset="0"/>
              <a:ea typeface="Arial"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100" b="0" i="0" u="none" strike="noStrike" kern="1200" cap="none" spc="0" normalizeH="0" baseline="0" noProof="0" dirty="0">
              <a:ln>
                <a:noFill/>
              </a:ln>
              <a:solidFill>
                <a:prstClr val="black">
                  <a:lumMod val="75000"/>
                </a:prstClr>
              </a:solidFill>
              <a:effectLst/>
              <a:uLnTx/>
              <a:uFillTx/>
              <a:latin typeface="Calibri Light" panose="020F0302020204030204"/>
              <a:ea typeface="Arial" charset="0"/>
              <a:cs typeface="Arial"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100" b="0" i="0" u="none" strike="noStrike" kern="1200" cap="none" spc="0" normalizeH="0" baseline="0" noProof="0" dirty="0">
                <a:ln>
                  <a:noFill/>
                </a:ln>
                <a:solidFill>
                  <a:prstClr val="black">
                    <a:lumMod val="75000"/>
                  </a:prstClr>
                </a:solidFill>
                <a:effectLst/>
                <a:uLnTx/>
                <a:uFillTx/>
                <a:latin typeface="Calibri Light" panose="020F0302020204030204"/>
                <a:ea typeface="Arial" charset="0"/>
                <a:cs typeface="Arial" charset="0"/>
              </a:rPr>
            </a:br>
            <a:br>
              <a:rPr kumimoji="0" lang="en-US" sz="3100" b="0" i="0" u="none" strike="noStrike" kern="1200" cap="none" spc="0" normalizeH="0" baseline="0" noProof="0" dirty="0">
                <a:ln>
                  <a:noFill/>
                </a:ln>
                <a:solidFill>
                  <a:prstClr val="black">
                    <a:lumMod val="75000"/>
                  </a:prstClr>
                </a:solidFill>
                <a:effectLst/>
                <a:uLnTx/>
                <a:uFillTx/>
                <a:latin typeface="Calibri" panose="020F0502020204030204"/>
                <a:ea typeface="Arial" charset="0"/>
                <a:cs typeface="Arial" charset="0"/>
              </a:rPr>
            </a:br>
            <a:br>
              <a:rPr kumimoji="0" lang="en-US" sz="3100" b="0" i="0" u="none" strike="noStrike" kern="1200" cap="none" spc="0" normalizeH="0" baseline="0" noProof="0" dirty="0">
                <a:ln>
                  <a:noFill/>
                </a:ln>
                <a:solidFill>
                  <a:prstClr val="black">
                    <a:lumMod val="75000"/>
                  </a:prstClr>
                </a:solidFill>
                <a:effectLst/>
                <a:uLnTx/>
                <a:uFillTx/>
                <a:latin typeface="Calibri" panose="020F0502020204030204"/>
                <a:ea typeface="Arial" charset="0"/>
                <a:cs typeface="Arial" charset="0"/>
              </a:rPr>
            </a:br>
            <a:endParaRPr kumimoji="0" lang="en-US" sz="5400" b="0" i="0" u="none" strike="noStrike" kern="1200" cap="none" spc="0" normalizeH="0" baseline="0" noProof="0" dirty="0">
              <a:ln>
                <a:noFill/>
              </a:ln>
              <a:solidFill>
                <a:prstClr val="black">
                  <a:lumMod val="75000"/>
                </a:prstClr>
              </a:solidFill>
              <a:effectLst/>
              <a:uLnTx/>
              <a:uFillTx/>
              <a:latin typeface="Calibri" panose="020F0502020204030204"/>
              <a:ea typeface="Arial" charset="0"/>
              <a:cs typeface="Arial" charset="0"/>
            </a:endParaRPr>
          </a:p>
        </p:txBody>
      </p:sp>
      <p:sp>
        <p:nvSpPr>
          <p:cNvPr id="15" name="TextBox 14">
            <a:extLst>
              <a:ext uri="{FF2B5EF4-FFF2-40B4-BE49-F238E27FC236}">
                <a16:creationId xmlns:a16="http://schemas.microsoft.com/office/drawing/2014/main" id="{2C0C12A2-5FE9-234B-902A-234E0AC9F4B9}"/>
              </a:ext>
            </a:extLst>
          </p:cNvPr>
          <p:cNvSpPr txBox="1"/>
          <p:nvPr/>
        </p:nvSpPr>
        <p:spPr>
          <a:xfrm>
            <a:off x="9478265" y="6200084"/>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3" name="Picture 2">
            <a:extLst>
              <a:ext uri="{FF2B5EF4-FFF2-40B4-BE49-F238E27FC236}">
                <a16:creationId xmlns:a16="http://schemas.microsoft.com/office/drawing/2014/main" id="{F398B570-4952-4745-994A-E43359B68AF6}"/>
              </a:ext>
            </a:extLst>
          </p:cNvPr>
          <p:cNvPicPr>
            <a:picLocks noChangeAspect="1"/>
          </p:cNvPicPr>
          <p:nvPr/>
        </p:nvPicPr>
        <p:blipFill rotWithShape="1">
          <a:blip r:embed="rId3"/>
          <a:srcRect r="58876"/>
          <a:stretch/>
        </p:blipFill>
        <p:spPr>
          <a:xfrm>
            <a:off x="249239" y="5462648"/>
            <a:ext cx="1199118" cy="1285385"/>
          </a:xfrm>
          <a:prstGeom prst="rect">
            <a:avLst/>
          </a:prstGeom>
        </p:spPr>
      </p:pic>
      <p:sp>
        <p:nvSpPr>
          <p:cNvPr id="5" name="Title 1">
            <a:extLst>
              <a:ext uri="{FF2B5EF4-FFF2-40B4-BE49-F238E27FC236}">
                <a16:creationId xmlns:a16="http://schemas.microsoft.com/office/drawing/2014/main" id="{07DF47B4-737E-B649-9483-314A60A4EF15}"/>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4" name="Picture 3">
            <a:extLst>
              <a:ext uri="{FF2B5EF4-FFF2-40B4-BE49-F238E27FC236}">
                <a16:creationId xmlns:a16="http://schemas.microsoft.com/office/drawing/2014/main" id="{CADAC6B8-7DB8-BD4B-A05A-0671B6A72CE2}"/>
              </a:ext>
            </a:extLst>
          </p:cNvPr>
          <p:cNvPicPr>
            <a:picLocks noChangeAspect="1"/>
          </p:cNvPicPr>
          <p:nvPr/>
        </p:nvPicPr>
        <p:blipFill>
          <a:blip r:embed="rId5"/>
          <a:stretch>
            <a:fillRect/>
          </a:stretch>
        </p:blipFill>
        <p:spPr>
          <a:xfrm>
            <a:off x="9309438" y="6293922"/>
            <a:ext cx="516952" cy="426956"/>
          </a:xfrm>
          <a:prstGeom prst="rect">
            <a:avLst/>
          </a:prstGeom>
        </p:spPr>
      </p:pic>
    </p:spTree>
    <p:extLst>
      <p:ext uri="{BB962C8B-B14F-4D97-AF65-F5344CB8AC3E}">
        <p14:creationId xmlns:p14="http://schemas.microsoft.com/office/powerpoint/2010/main" val="96917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1524000" y="857252"/>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a:xfrm>
            <a:off x="1524000" y="2029560"/>
            <a:ext cx="6274051" cy="3971191"/>
          </a:xfrm>
        </p:spPr>
        <p:txBody>
          <a:bodyPr/>
          <a:lstStyle/>
          <a:p>
            <a:r>
              <a:rPr lang="en-US" sz="2800" dirty="0"/>
              <a:t>The Future Pediatric Subspecialty Physician Workforce</a:t>
            </a:r>
          </a:p>
          <a:p>
            <a:pPr lvl="1"/>
            <a:r>
              <a:rPr lang="en-US" sz="2400" dirty="0"/>
              <a:t>Meeting the Needs of Infants, Children, and Adolescents</a:t>
            </a:r>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2006706" y="5121385"/>
            <a:ext cx="4846320" cy="219291"/>
          </a:xfrm>
        </p:spPr>
        <p:txBody>
          <a:bodyPr/>
          <a:lstStyle/>
          <a:p>
            <a:r>
              <a:rPr lang="en-US" sz="1400" dirty="0">
                <a:hlinkClick r:id="rId4"/>
              </a:rPr>
              <a:t>www.nationalacademies.org/pediatric-subspecialties</a:t>
            </a:r>
            <a:r>
              <a:rPr lang="en-US" sz="1400" dirty="0"/>
              <a:t> </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2006708" y="129108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3B3C"/>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D1886657-F974-7F3F-8417-DC4251C57DE2}"/>
              </a:ext>
            </a:extLst>
          </p:cNvPr>
          <p:cNvSpPr>
            <a:spLocks noGrp="1"/>
          </p:cNvSpPr>
          <p:nvPr>
            <p:ph type="body" sz="quarter" idx="12"/>
          </p:nvPr>
        </p:nvSpPr>
        <p:spPr/>
        <p:txBody>
          <a:bodyPr/>
          <a:lstStyle/>
          <a:p>
            <a:r>
              <a:rPr lang="en-US" dirty="0"/>
              <a:t> </a:t>
            </a:r>
          </a:p>
        </p:txBody>
      </p:sp>
      <p:sp>
        <p:nvSpPr>
          <p:cNvPr id="2" name="TextBox 1">
            <a:extLst>
              <a:ext uri="{FF2B5EF4-FFF2-40B4-BE49-F238E27FC236}">
                <a16:creationId xmlns:a16="http://schemas.microsoft.com/office/drawing/2014/main" id="{44C98FF1-15EC-9E43-5B08-0C3BD1F622C2}"/>
              </a:ext>
            </a:extLst>
          </p:cNvPr>
          <p:cNvSpPr txBox="1"/>
          <p:nvPr/>
        </p:nvSpPr>
        <p:spPr>
          <a:xfrm>
            <a:off x="9478265" y="6200084"/>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4" name="Title 1">
            <a:extLst>
              <a:ext uri="{FF2B5EF4-FFF2-40B4-BE49-F238E27FC236}">
                <a16:creationId xmlns:a16="http://schemas.microsoft.com/office/drawing/2014/main" id="{342911A7-0AA5-8E1D-483A-05CE1155E883}"/>
              </a:ext>
            </a:extLst>
          </p:cNvPr>
          <p:cNvSpPr txBox="1">
            <a:spLocks/>
          </p:cNvSpPr>
          <p:nvPr/>
        </p:nvSpPr>
        <p:spPr>
          <a:xfrm>
            <a:off x="0" y="5740027"/>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5"/>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6" name="Picture 5">
            <a:extLst>
              <a:ext uri="{FF2B5EF4-FFF2-40B4-BE49-F238E27FC236}">
                <a16:creationId xmlns:a16="http://schemas.microsoft.com/office/drawing/2014/main" id="{75654A67-A779-E88A-EDB6-BEAD73F24D58}"/>
              </a:ext>
            </a:extLst>
          </p:cNvPr>
          <p:cNvPicPr>
            <a:picLocks noChangeAspect="1"/>
          </p:cNvPicPr>
          <p:nvPr/>
        </p:nvPicPr>
        <p:blipFill>
          <a:blip r:embed="rId6"/>
          <a:stretch>
            <a:fillRect/>
          </a:stretch>
        </p:blipFill>
        <p:spPr>
          <a:xfrm>
            <a:off x="9309438" y="6293922"/>
            <a:ext cx="516952" cy="426956"/>
          </a:xfrm>
          <a:prstGeom prst="rect">
            <a:avLst/>
          </a:prstGeom>
        </p:spPr>
      </p:pic>
      <p:pic>
        <p:nvPicPr>
          <p:cNvPr id="7" name="Picture 6">
            <a:extLst>
              <a:ext uri="{FF2B5EF4-FFF2-40B4-BE49-F238E27FC236}">
                <a16:creationId xmlns:a16="http://schemas.microsoft.com/office/drawing/2014/main" id="{6A8DB6AF-0610-4AE0-3D59-8756BA6F0FA7}"/>
              </a:ext>
            </a:extLst>
          </p:cNvPr>
          <p:cNvPicPr>
            <a:picLocks noChangeAspect="1"/>
          </p:cNvPicPr>
          <p:nvPr/>
        </p:nvPicPr>
        <p:blipFill rotWithShape="1">
          <a:blip r:embed="rId7"/>
          <a:srcRect r="58876"/>
          <a:stretch/>
        </p:blipFill>
        <p:spPr>
          <a:xfrm>
            <a:off x="249239" y="5462648"/>
            <a:ext cx="1199118" cy="1285385"/>
          </a:xfrm>
          <a:prstGeom prst="rect">
            <a:avLst/>
          </a:prstGeom>
        </p:spPr>
      </p:pic>
    </p:spTree>
    <p:extLst>
      <p:ext uri="{BB962C8B-B14F-4D97-AF65-F5344CB8AC3E}">
        <p14:creationId xmlns:p14="http://schemas.microsoft.com/office/powerpoint/2010/main" val="393198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83128"/>
            <a:ext cx="11623892" cy="926276"/>
          </a:xfrm>
        </p:spPr>
        <p:txBody>
          <a:bodyPr>
            <a:normAutofit/>
          </a:bodyPr>
          <a:lstStyle/>
          <a:p>
            <a:pPr algn="ctr"/>
            <a:r>
              <a:rPr lang="en-US" b="1" dirty="0">
                <a:latin typeface="+mn-lt"/>
              </a:rPr>
              <a:t>NASEM Study Goals</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415636" y="836342"/>
            <a:ext cx="10938164" cy="6021658"/>
          </a:xfrm>
        </p:spPr>
        <p:txBody>
          <a:bodyPr>
            <a:noAutofit/>
          </a:bodyPr>
          <a:lstStyle/>
          <a:p>
            <a:pPr marL="0" indent="0">
              <a:buNone/>
            </a:pPr>
            <a:r>
              <a:rPr lang="en-US" dirty="0"/>
              <a:t>	</a:t>
            </a:r>
          </a:p>
          <a:p>
            <a:pPr marL="514350" lvl="0" indent="-514350">
              <a:buAutoNum type="arabicPeriod"/>
            </a:pPr>
            <a:r>
              <a:rPr lang="en-US" dirty="0"/>
              <a:t>Promote collaboration and the effective use of services between pediatric primary care clinicians and subspecialty physicians.</a:t>
            </a:r>
          </a:p>
          <a:p>
            <a:pPr marL="514350" indent="-514350">
              <a:buAutoNum type="arabicPeriod"/>
            </a:pPr>
            <a:r>
              <a:rPr lang="en-US" dirty="0"/>
              <a:t>Reduce financial and payment disincentives to subspecialty careers</a:t>
            </a:r>
          </a:p>
          <a:p>
            <a:pPr marL="514350" indent="-514350">
              <a:buAutoNum type="arabicPeriod"/>
            </a:pPr>
            <a:r>
              <a:rPr lang="en-US" dirty="0"/>
              <a:t>Enhance education, training, recruitment and retention.</a:t>
            </a:r>
          </a:p>
          <a:p>
            <a:pPr marL="514350" indent="-514350">
              <a:buAutoNum type="arabicPeriod"/>
            </a:pPr>
            <a:r>
              <a:rPr lang="en-US" dirty="0"/>
              <a:t>Support the pediatric physician-scientist pathway</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37827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353655"/>
            <a:ext cx="11623892" cy="926276"/>
          </a:xfrm>
        </p:spPr>
        <p:txBody>
          <a:bodyPr>
            <a:normAutofit fontScale="90000"/>
          </a:bodyPr>
          <a:lstStyle/>
          <a:p>
            <a:pPr algn="ctr"/>
            <a:r>
              <a:rPr lang="en-US" b="1" dirty="0">
                <a:solidFill>
                  <a:srgbClr val="3B3B3C"/>
                </a:solidFill>
                <a:latin typeface="Calibri" panose="020F0502020204030204" pitchFamily="34" charset="0"/>
                <a:cs typeface="Calibri" panose="020F0502020204030204" pitchFamily="34" charset="0"/>
              </a:rPr>
              <a:t>Promote collaboration and effective use of services between primary pediatric care clinicians and subspecialty physicians  </a:t>
            </a:r>
            <a:endParaRPr lang="en-US" sz="3200" b="1" dirty="0">
              <a:solidFill>
                <a:srgbClr val="3B3B3C"/>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0" y="1612390"/>
            <a:ext cx="11873132" cy="6021658"/>
          </a:xfrm>
        </p:spPr>
        <p:txBody>
          <a:bodyPr>
            <a:noAutofit/>
          </a:bodyPr>
          <a:lstStyle/>
          <a:p>
            <a:pPr marL="971550" lvl="1" indent="-514350">
              <a:buAutoNum type="arabicPeriod"/>
            </a:pPr>
            <a:r>
              <a:rPr lang="en-US" sz="2800" dirty="0">
                <a:latin typeface="Calibri" panose="020F0502020204030204" pitchFamily="34" charset="0"/>
                <a:cs typeface="Calibri" panose="020F0502020204030204" pitchFamily="34" charset="0"/>
              </a:rPr>
              <a:t>Pediatrics has developed innovative models of care and emphasized evidence-based care delivery models</a:t>
            </a:r>
          </a:p>
          <a:p>
            <a:pPr lvl="2"/>
            <a:r>
              <a:rPr lang="en-US" sz="2400" dirty="0">
                <a:latin typeface="Calibri" panose="020F0502020204030204" pitchFamily="34" charset="0"/>
                <a:cs typeface="Calibri" panose="020F0502020204030204" pitchFamily="34" charset="0"/>
              </a:rPr>
              <a:t>Embedded pediatric specialists in primary care</a:t>
            </a:r>
          </a:p>
          <a:p>
            <a:pPr lvl="2"/>
            <a:r>
              <a:rPr lang="en-US" sz="2400" dirty="0">
                <a:latin typeface="Calibri" panose="020F0502020204030204" pitchFamily="34" charset="0"/>
                <a:cs typeface="Calibri" panose="020F0502020204030204" pitchFamily="34" charset="0"/>
              </a:rPr>
              <a:t>Team-based care</a:t>
            </a:r>
          </a:p>
          <a:p>
            <a:pPr marL="971550" lvl="1" indent="-514350">
              <a:buFont typeface="Arial" panose="020B0604020202020204" pitchFamily="34" charset="0"/>
              <a:buAutoNum type="arabicPeriod"/>
            </a:pPr>
            <a:r>
              <a:rPr lang="en-US" sz="2800" dirty="0"/>
              <a:t>Public and private health insurance payers should adequately reimburse these evidence-based care delivery models</a:t>
            </a:r>
          </a:p>
          <a:p>
            <a:pPr marL="971550" lvl="1" indent="-514350">
              <a:buFont typeface="Arial" panose="020B0604020202020204" pitchFamily="34" charset="0"/>
              <a:buAutoNum type="arabicPeriod"/>
            </a:pPr>
            <a:r>
              <a:rPr lang="en-US" sz="2800" dirty="0">
                <a:latin typeface="Calibri" panose="020F0502020204030204" pitchFamily="34" charset="0"/>
                <a:cs typeface="Calibri" panose="020F0502020204030204" pitchFamily="34" charset="0"/>
              </a:rPr>
              <a:t>We need legislative advocacy, especially with CMS to accomplish this goal</a:t>
            </a:r>
          </a:p>
          <a:p>
            <a:pPr lvl="2"/>
            <a:r>
              <a:rPr lang="en-US" sz="2400" dirty="0">
                <a:latin typeface="Calibri" panose="020F0502020204030204" pitchFamily="34" charset="0"/>
                <a:cs typeface="Calibri" panose="020F0502020204030204" pitchFamily="34" charset="0"/>
              </a:rPr>
              <a:t>Telehealth across State lines</a:t>
            </a:r>
          </a:p>
          <a:p>
            <a:pPr lvl="2"/>
            <a:r>
              <a:rPr lang="en-US" sz="2400" dirty="0">
                <a:latin typeface="Calibri" panose="020F0502020204030204" pitchFamily="34" charset="0"/>
                <a:cs typeface="Calibri" panose="020F0502020204030204" pitchFamily="34" charset="0"/>
              </a:rPr>
              <a:t>E-Consults</a:t>
            </a:r>
          </a:p>
          <a:p>
            <a:pPr lvl="2"/>
            <a:r>
              <a:rPr lang="en-US" sz="2400" dirty="0">
                <a:latin typeface="Calibri" panose="020F0502020204030204" pitchFamily="34" charset="0"/>
                <a:cs typeface="Calibri" panose="020F0502020204030204" pitchFamily="34" charset="0"/>
              </a:rPr>
              <a:t>Incentivize general pediatrics to provide basic complex care to children</a:t>
            </a:r>
          </a:p>
          <a:p>
            <a:pPr lvl="2"/>
            <a:r>
              <a:rPr lang="en-US" sz="2400" dirty="0">
                <a:latin typeface="Calibri" panose="020F0502020204030204" pitchFamily="34" charset="0"/>
                <a:cs typeface="Calibri" panose="020F0502020204030204" pitchFamily="34" charset="0"/>
              </a:rPr>
              <a:t>Provide incentives for models that promote transitions to adult care</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946218"/>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92173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172028"/>
            <a:ext cx="11623892" cy="926276"/>
          </a:xfrm>
        </p:spPr>
        <p:txBody>
          <a:bodyPr>
            <a:normAutofit fontScale="90000"/>
          </a:bodyPr>
          <a:lstStyle/>
          <a:p>
            <a:pPr algn="ctr"/>
            <a:br>
              <a:rPr lang="en-US" b="1" dirty="0">
                <a:latin typeface="+mn-lt"/>
              </a:rPr>
            </a:br>
            <a:r>
              <a:rPr lang="en-US" sz="4900" b="1" dirty="0">
                <a:latin typeface="+mn-lt"/>
              </a:rPr>
              <a:t>Reduce financial and payment disincentives to subspecialty careers</a:t>
            </a:r>
            <a:br>
              <a:rPr lang="en-US" dirty="0"/>
            </a:br>
            <a:endParaRPr lang="en-US" b="1" dirty="0">
              <a:latin typeface="+mn-lt"/>
            </a:endParaRP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135467" y="870209"/>
            <a:ext cx="11737665" cy="6021658"/>
          </a:xfrm>
        </p:spPr>
        <p:txBody>
          <a:bodyPr>
            <a:noAutofit/>
          </a:bodyPr>
          <a:lstStyle/>
          <a:p>
            <a:pPr marL="0" indent="0">
              <a:buNone/>
            </a:pPr>
            <a:endParaRPr lang="en-US" dirty="0"/>
          </a:p>
          <a:p>
            <a:pPr marL="514350" indent="-514350">
              <a:buAutoNum type="arabicPeriod"/>
            </a:pPr>
            <a:r>
              <a:rPr lang="en-US" dirty="0"/>
              <a:t>CMS Undervalues the Care of Children</a:t>
            </a:r>
          </a:p>
          <a:p>
            <a:pPr lvl="1"/>
            <a:r>
              <a:rPr lang="en-US" dirty="0"/>
              <a:t>Physician reimbursement is driven by the assignment of relative value units (RVUs)</a:t>
            </a:r>
          </a:p>
          <a:p>
            <a:pPr lvl="1"/>
            <a:r>
              <a:rPr lang="en-US" dirty="0"/>
              <a:t>Assignment of RVUs is developed by the RVS Update Committee (RUC), a committee formed by the AMA and has </a:t>
            </a:r>
            <a:r>
              <a:rPr lang="en-US" u="sng" dirty="0"/>
              <a:t>only one representative from the pediatric community</a:t>
            </a:r>
          </a:p>
          <a:p>
            <a:pPr lvl="1"/>
            <a:r>
              <a:rPr lang="en-US" dirty="0"/>
              <a:t>Membership of the RUC is heavily weighted to adult and surgical disciplines</a:t>
            </a:r>
          </a:p>
          <a:p>
            <a:pPr lvl="1"/>
            <a:r>
              <a:rPr lang="en-US" dirty="0"/>
              <a:t>As an example, </a:t>
            </a:r>
          </a:p>
          <a:p>
            <a:pPr lvl="2"/>
            <a:r>
              <a:rPr lang="en-US" sz="2400" dirty="0"/>
              <a:t>An average hip replacement requires 90 minutes of surgical time and is assigned an RVU value of 21.24. </a:t>
            </a:r>
          </a:p>
          <a:p>
            <a:pPr lvl="2"/>
            <a:r>
              <a:rPr lang="en-US" sz="2400" dirty="0"/>
              <a:t>A comprehensive outpatient pediatric visit according to CMS guidelines requires 40 to 60 minutes of care (but often involves more time at the visit and in follow up) and has an RVU value of approximately 4.0</a:t>
            </a:r>
          </a:p>
          <a:p>
            <a:pPr marL="514350" indent="-514350">
              <a:buAutoNum type="arabicPeriod"/>
            </a:pPr>
            <a:endParaRPr lang="en-US"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452624" y="5982584"/>
            <a:ext cx="6443254" cy="104963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64376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172028"/>
            <a:ext cx="11623892" cy="926276"/>
          </a:xfrm>
        </p:spPr>
        <p:txBody>
          <a:bodyPr>
            <a:normAutofit fontScale="90000"/>
          </a:bodyPr>
          <a:lstStyle/>
          <a:p>
            <a:pPr algn="ctr"/>
            <a:br>
              <a:rPr lang="en-US" b="1" dirty="0">
                <a:latin typeface="+mn-lt"/>
              </a:rPr>
            </a:br>
            <a:r>
              <a:rPr lang="en-US" sz="4900" b="1" dirty="0">
                <a:latin typeface="+mn-lt"/>
              </a:rPr>
              <a:t>Reduce financial and payment disincentives to subspecialty careers</a:t>
            </a:r>
            <a:br>
              <a:rPr lang="en-US" dirty="0"/>
            </a:br>
            <a:endParaRPr lang="en-US" b="1" dirty="0">
              <a:latin typeface="+mn-lt"/>
            </a:endParaRP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415635" y="836342"/>
            <a:ext cx="11340935" cy="6021658"/>
          </a:xfrm>
        </p:spPr>
        <p:txBody>
          <a:bodyPr>
            <a:noAutofit/>
          </a:bodyPr>
          <a:lstStyle/>
          <a:p>
            <a:pPr marL="0" indent="0">
              <a:buNone/>
            </a:pPr>
            <a:endParaRPr lang="en-US" dirty="0"/>
          </a:p>
          <a:p>
            <a:pPr marL="514350" indent="-514350">
              <a:buAutoNum type="arabicPeriod"/>
            </a:pPr>
            <a:r>
              <a:rPr lang="en-US" dirty="0"/>
              <a:t>The average salary of a pediatrician is 25% less than a physician trained in adult medicine for the same subspecialty care.  This leads to a loss of lifetime earnings of $1.2 million dollars compared to an adult specialist</a:t>
            </a:r>
          </a:p>
          <a:p>
            <a:pPr marL="514350" indent="-514350">
              <a:buFont typeface="Arial" panose="020B0604020202020204" pitchFamily="34" charset="0"/>
              <a:buAutoNum type="arabicPeriod"/>
            </a:pPr>
            <a:r>
              <a:rPr lang="en-US" dirty="0"/>
              <a:t>To invest in children’s health and address the factors that contribute to limited access to pediatric subspecialty care, Congress should allocate additional federal funding to increase payment for pediatric services</a:t>
            </a:r>
          </a:p>
          <a:p>
            <a:pPr marL="514350" indent="-514350">
              <a:buFont typeface="Arial" panose="020B0604020202020204" pitchFamily="34" charset="0"/>
              <a:buAutoNum type="arabicPeriod"/>
            </a:pPr>
            <a:r>
              <a:rPr lang="en-US" dirty="0"/>
              <a:t>Within 5 years, Congress should provide federal funds to states to increase Medicaid payment rates for pediatric services to achieve or exceed parity with Medicare payment rates (see next slide for additional data on Medicaid to Medicare rates)</a:t>
            </a:r>
          </a:p>
          <a:p>
            <a:pPr lvl="1"/>
            <a:r>
              <a:rPr lang="en-US" dirty="0"/>
              <a:t>These federal funds should be provided to all states, and the federally funded payment increases should be mandatory</a:t>
            </a:r>
          </a:p>
          <a:p>
            <a:pPr marL="971550" lvl="1"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452624" y="5982584"/>
            <a:ext cx="6443254" cy="104963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24380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83128"/>
            <a:ext cx="11623892" cy="926276"/>
          </a:xfrm>
        </p:spPr>
        <p:txBody>
          <a:bodyPr>
            <a:normAutofit/>
          </a:bodyPr>
          <a:lstStyle/>
          <a:p>
            <a:pPr algn="ctr"/>
            <a:r>
              <a:rPr lang="en-US" b="1" dirty="0">
                <a:latin typeface="+mn-lt"/>
              </a:rPr>
              <a:t>Discussion Points</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415636" y="836342"/>
            <a:ext cx="10938164" cy="6021658"/>
          </a:xfrm>
        </p:spPr>
        <p:txBody>
          <a:bodyPr>
            <a:noAutofit/>
          </a:bodyPr>
          <a:lstStyle/>
          <a:p>
            <a:pPr marL="0" indent="0">
              <a:buNone/>
            </a:pPr>
            <a:r>
              <a:rPr lang="en-US" dirty="0"/>
              <a:t>	</a:t>
            </a:r>
          </a:p>
          <a:p>
            <a:pPr marL="971550" lvl="1" indent="-514350">
              <a:buFont typeface="+mj-lt"/>
              <a:buAutoNum type="arabicPeriod"/>
            </a:pPr>
            <a:r>
              <a:rPr lang="en-US" sz="3600" dirty="0"/>
              <a:t>Why invest in pediatric health care and pediatric subspecialists</a:t>
            </a:r>
          </a:p>
          <a:p>
            <a:pPr marL="971550" lvl="1" indent="-514350">
              <a:buFont typeface="+mj-lt"/>
              <a:buAutoNum type="arabicPeriod"/>
            </a:pPr>
            <a:r>
              <a:rPr lang="en-US" sz="3600" dirty="0"/>
              <a:t>Background data on the match and salary analysis</a:t>
            </a:r>
          </a:p>
          <a:p>
            <a:pPr marL="971550" lvl="1" indent="-514350">
              <a:buFont typeface="+mj-lt"/>
              <a:buAutoNum type="arabicPeriod"/>
            </a:pPr>
            <a:r>
              <a:rPr lang="en-US" sz="3600" dirty="0"/>
              <a:t>NASEM study findings and recommendations on the pediatric subspecialty workforce</a:t>
            </a:r>
          </a:p>
          <a:p>
            <a:pPr marL="914400" lvl="2" indent="0">
              <a:buNone/>
            </a:pPr>
            <a:r>
              <a:rPr lang="en-US" sz="3200" dirty="0"/>
              <a:t>	</a:t>
            </a:r>
            <a:endParaRPr lang="en-US" sz="5400"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41642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DB9BAB-0860-4304-A147-EDCBCAFE9398}"/>
              </a:ext>
            </a:extLst>
          </p:cNvPr>
          <p:cNvSpPr txBox="1"/>
          <p:nvPr/>
        </p:nvSpPr>
        <p:spPr>
          <a:xfrm>
            <a:off x="339434" y="0"/>
            <a:ext cx="1139437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Medicaid-to-Medicare Fee Index (2019)</a:t>
            </a:r>
          </a:p>
        </p:txBody>
      </p:sp>
      <p:pic>
        <p:nvPicPr>
          <p:cNvPr id="13" name="Picture 12">
            <a:extLst>
              <a:ext uri="{FF2B5EF4-FFF2-40B4-BE49-F238E27FC236}">
                <a16:creationId xmlns:a16="http://schemas.microsoft.com/office/drawing/2014/main" id="{32721F39-9465-0B4F-AFCA-0738A21D4F10}"/>
              </a:ext>
            </a:extLst>
          </p:cNvPr>
          <p:cNvPicPr>
            <a:picLocks noChangeAspect="1"/>
          </p:cNvPicPr>
          <p:nvPr/>
        </p:nvPicPr>
        <p:blipFill rotWithShape="1">
          <a:blip r:embed="rId3"/>
          <a:srcRect l="35137" t="22685" r="11724" b="18614"/>
          <a:stretch/>
        </p:blipFill>
        <p:spPr>
          <a:xfrm>
            <a:off x="2200788" y="604827"/>
            <a:ext cx="7790424" cy="5378726"/>
          </a:xfrm>
          <a:prstGeom prst="rect">
            <a:avLst/>
          </a:prstGeom>
        </p:spPr>
      </p:pic>
      <p:sp>
        <p:nvSpPr>
          <p:cNvPr id="14" name="TextBox 13">
            <a:extLst>
              <a:ext uri="{FF2B5EF4-FFF2-40B4-BE49-F238E27FC236}">
                <a16:creationId xmlns:a16="http://schemas.microsoft.com/office/drawing/2014/main" id="{D3E33EED-4580-8046-84E3-977C8775E077}"/>
              </a:ext>
            </a:extLst>
          </p:cNvPr>
          <p:cNvSpPr txBox="1"/>
          <p:nvPr/>
        </p:nvSpPr>
        <p:spPr>
          <a:xfrm>
            <a:off x="1594182" y="5851544"/>
            <a:ext cx="8166979" cy="369332"/>
          </a:xfrm>
          <a:prstGeom prst="rect">
            <a:avLst/>
          </a:prstGeom>
          <a:noFill/>
        </p:spPr>
        <p:txBody>
          <a:bodyPr wrap="none" rtlCol="0">
            <a:spAutoFit/>
          </a:bodyPr>
          <a:lstStyle/>
          <a:p>
            <a:r>
              <a:rPr lang="en-US" dirty="0"/>
              <a:t>Source: Kaiser Family Foundation.  Use this </a:t>
            </a:r>
            <a:r>
              <a:rPr lang="en-US" dirty="0">
                <a:hlinkClick r:id="rId4"/>
              </a:rPr>
              <a:t>link </a:t>
            </a:r>
            <a:r>
              <a:rPr lang="en-US" dirty="0"/>
              <a:t>for interactive map to view your State</a:t>
            </a:r>
          </a:p>
        </p:txBody>
      </p:sp>
      <p:sp>
        <p:nvSpPr>
          <p:cNvPr id="2" name="TextBox 1">
            <a:extLst>
              <a:ext uri="{FF2B5EF4-FFF2-40B4-BE49-F238E27FC236}">
                <a16:creationId xmlns:a16="http://schemas.microsoft.com/office/drawing/2014/main" id="{111E5FD1-B097-F3B8-227F-6B6BEDD013BD}"/>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3" name="Title 1">
            <a:extLst>
              <a:ext uri="{FF2B5EF4-FFF2-40B4-BE49-F238E27FC236}">
                <a16:creationId xmlns:a16="http://schemas.microsoft.com/office/drawing/2014/main" id="{EE3B6841-AB80-95E6-1AEC-6F63A1E12678}"/>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5"/>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4" name="Picture 3">
            <a:extLst>
              <a:ext uri="{FF2B5EF4-FFF2-40B4-BE49-F238E27FC236}">
                <a16:creationId xmlns:a16="http://schemas.microsoft.com/office/drawing/2014/main" id="{1CBDF0D3-B372-630B-9DE0-9C0A9E9EA469}"/>
              </a:ext>
            </a:extLst>
          </p:cNvPr>
          <p:cNvPicPr>
            <a:picLocks noChangeAspect="1"/>
          </p:cNvPicPr>
          <p:nvPr/>
        </p:nvPicPr>
        <p:blipFill>
          <a:blip r:embed="rId6"/>
          <a:stretch>
            <a:fillRect/>
          </a:stretch>
        </p:blipFill>
        <p:spPr>
          <a:xfrm>
            <a:off x="9615860" y="6333850"/>
            <a:ext cx="452412" cy="373652"/>
          </a:xfrm>
          <a:prstGeom prst="rect">
            <a:avLst/>
          </a:prstGeom>
        </p:spPr>
      </p:pic>
      <p:pic>
        <p:nvPicPr>
          <p:cNvPr id="5" name="Picture 4">
            <a:extLst>
              <a:ext uri="{FF2B5EF4-FFF2-40B4-BE49-F238E27FC236}">
                <a16:creationId xmlns:a16="http://schemas.microsoft.com/office/drawing/2014/main" id="{EE2DE08C-3C27-259E-341F-3EB65BBB755A}"/>
              </a:ext>
            </a:extLst>
          </p:cNvPr>
          <p:cNvPicPr>
            <a:picLocks noChangeAspect="1"/>
          </p:cNvPicPr>
          <p:nvPr/>
        </p:nvPicPr>
        <p:blipFill rotWithShape="1">
          <a:blip r:embed="rId7"/>
          <a:srcRect r="58876"/>
          <a:stretch/>
        </p:blipFill>
        <p:spPr>
          <a:xfrm>
            <a:off x="502508" y="6169571"/>
            <a:ext cx="626678" cy="671762"/>
          </a:xfrm>
          <a:prstGeom prst="rect">
            <a:avLst/>
          </a:prstGeom>
        </p:spPr>
      </p:pic>
    </p:spTree>
    <p:extLst>
      <p:ext uri="{BB962C8B-B14F-4D97-AF65-F5344CB8AC3E}">
        <p14:creationId xmlns:p14="http://schemas.microsoft.com/office/powerpoint/2010/main" val="107460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0" y="400628"/>
            <a:ext cx="12192000" cy="926276"/>
          </a:xfrm>
        </p:spPr>
        <p:txBody>
          <a:bodyPr>
            <a:normAutofit fontScale="90000"/>
          </a:bodyPr>
          <a:lstStyle/>
          <a:p>
            <a:pPr algn="ctr"/>
            <a:r>
              <a:rPr lang="en-US" b="1" dirty="0">
                <a:solidFill>
                  <a:srgbClr val="3B3B3C"/>
                </a:solidFill>
                <a:latin typeface="Calibri" panose="020F0502020204030204" pitchFamily="34" charset="0"/>
                <a:cs typeface="Calibri" panose="020F0502020204030204" pitchFamily="34" charset="0"/>
              </a:rPr>
              <a:t>Enhance education, training, recruitment, and retention</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311476" y="1460310"/>
            <a:ext cx="10938164" cy="6615184"/>
          </a:xfrm>
        </p:spPr>
        <p:txBody>
          <a:bodyPr>
            <a:noAutofit/>
          </a:bodyPr>
          <a:lstStyle/>
          <a:p>
            <a:pPr marL="514350" indent="-514350">
              <a:buFont typeface="+mj-lt"/>
              <a:buAutoNum type="arabicPeriod"/>
            </a:pPr>
            <a:r>
              <a:rPr lang="en-US" dirty="0"/>
              <a:t>Pediatric departments, medical schools and health systems should develop, implement, and publicly report on plans and outcomes to attract, support, and retain a diverse pediatric subspecialty workforce</a:t>
            </a:r>
          </a:p>
          <a:p>
            <a:pPr marL="514350" indent="-514350">
              <a:buFont typeface="+mj-lt"/>
              <a:buAutoNum type="arabicPeriod"/>
            </a:pPr>
            <a:r>
              <a:rPr lang="en-US" dirty="0"/>
              <a:t>The responsible individuals and entities above should publicly report annual metrics on the demographics of their pediatric subspecialty workforce</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388461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0" y="400628"/>
            <a:ext cx="12192000" cy="926276"/>
          </a:xfrm>
        </p:spPr>
        <p:txBody>
          <a:bodyPr>
            <a:normAutofit fontScale="90000"/>
          </a:bodyPr>
          <a:lstStyle/>
          <a:p>
            <a:pPr algn="ctr"/>
            <a:r>
              <a:rPr lang="en-US" b="1" dirty="0">
                <a:solidFill>
                  <a:srgbClr val="3B3B3C"/>
                </a:solidFill>
                <a:latin typeface="Calibri" panose="020F0502020204030204" pitchFamily="34" charset="0"/>
                <a:cs typeface="Calibri" panose="020F0502020204030204" pitchFamily="34" charset="0"/>
              </a:rPr>
              <a:t>Enhance education, training, recruitment, and retention</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311476" y="1326904"/>
            <a:ext cx="10938164" cy="6021658"/>
          </a:xfrm>
        </p:spPr>
        <p:txBody>
          <a:bodyPr>
            <a:noAutofit/>
          </a:bodyPr>
          <a:lstStyle/>
          <a:p>
            <a:pPr marL="463550" indent="-449263">
              <a:buNone/>
            </a:pPr>
            <a:r>
              <a:rPr lang="en-US" dirty="0"/>
              <a:t>3.  Congress should reform graduate medical education (GME) formulas and programs, including Medicare GME and Children’s Hospital GME, to ensure equitable and sufficient support for pediatric GME. (See next slide)</a:t>
            </a:r>
          </a:p>
          <a:p>
            <a:pPr marL="463550" indent="-449263">
              <a:buNone/>
            </a:pPr>
            <a:r>
              <a:rPr lang="en-US" dirty="0"/>
              <a:t>4. Funding should be distributed to address priority pediatric workforce needs, such as increased inclusion of clinicians from underrepresented in medicine backgrounds, high-priority subspecialties, geographic shortages, and enhanced training for new models of care</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309364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5A81-228F-4C58-9A89-A16D9C3B0E84}"/>
              </a:ext>
            </a:extLst>
          </p:cNvPr>
          <p:cNvSpPr>
            <a:spLocks noGrp="1"/>
          </p:cNvSpPr>
          <p:nvPr>
            <p:ph type="title"/>
          </p:nvPr>
        </p:nvSpPr>
        <p:spPr>
          <a:xfrm>
            <a:off x="365760" y="374747"/>
            <a:ext cx="11460480" cy="563563"/>
          </a:xfrm>
        </p:spPr>
        <p:txBody>
          <a:bodyPr>
            <a:noAutofit/>
          </a:bodyPr>
          <a:lstStyle/>
          <a:p>
            <a:pPr algn="ctr"/>
            <a:r>
              <a:rPr lang="en-US" sz="4800" b="1" dirty="0">
                <a:latin typeface="Calibri" panose="020F0502020204030204" pitchFamily="34" charset="0"/>
                <a:cs typeface="Calibri" panose="020F0502020204030204" pitchFamily="34" charset="0"/>
              </a:rPr>
              <a:t>Children’s Hospitals GME </a:t>
            </a:r>
          </a:p>
        </p:txBody>
      </p:sp>
      <p:sp>
        <p:nvSpPr>
          <p:cNvPr id="3" name="Content Placeholder 2">
            <a:extLst>
              <a:ext uri="{FF2B5EF4-FFF2-40B4-BE49-F238E27FC236}">
                <a16:creationId xmlns:a16="http://schemas.microsoft.com/office/drawing/2014/main" id="{7FDD20A5-3992-4D1E-BEA9-43FE8DBEC595}"/>
              </a:ext>
            </a:extLst>
          </p:cNvPr>
          <p:cNvSpPr>
            <a:spLocks noGrp="1"/>
          </p:cNvSpPr>
          <p:nvPr>
            <p:ph idx="11"/>
          </p:nvPr>
        </p:nvSpPr>
        <p:spPr>
          <a:xfrm>
            <a:off x="113409" y="968937"/>
            <a:ext cx="11460480" cy="2022011"/>
          </a:xfrm>
        </p:spPr>
        <p:txBody>
          <a:bodyPr>
            <a:normAutofit/>
          </a:bodyPr>
          <a:lstStyle/>
          <a:p>
            <a:pPr defTabSz="1354633">
              <a:spcBef>
                <a:spcPts val="1600"/>
              </a:spcBef>
              <a:defRPr/>
            </a:pPr>
            <a:r>
              <a:rPr lang="en-US" dirty="0">
                <a:latin typeface="Calibri" panose="020F0502020204030204" pitchFamily="34" charset="0"/>
                <a:cs typeface="Calibri" panose="020F0502020204030204" pitchFamily="34" charset="0"/>
              </a:rPr>
              <a:t>CHGME supports the training of half the nations pediatricians and most subspecialists </a:t>
            </a:r>
          </a:p>
          <a:p>
            <a:pPr defTabSz="1354633">
              <a:spcBef>
                <a:spcPts val="1600"/>
              </a:spcBef>
              <a:defRPr/>
            </a:pPr>
            <a:r>
              <a:rPr lang="en-US" dirty="0">
                <a:latin typeface="Calibri" panose="020F0502020204030204" pitchFamily="34" charset="0"/>
                <a:cs typeface="Calibri" panose="020F0502020204030204" pitchFamily="34" charset="0"/>
              </a:rPr>
              <a:t>CHGME funding per trainee is less than half of Medicare GME. </a:t>
            </a:r>
          </a:p>
          <a:p>
            <a:pPr defTabSz="1354633">
              <a:spcBef>
                <a:spcPts val="1600"/>
              </a:spcBef>
              <a:defRPr/>
            </a:pPr>
            <a:r>
              <a:rPr lang="en-US" dirty="0">
                <a:latin typeface="Calibri" panose="020F0502020204030204" pitchFamily="34" charset="0"/>
                <a:cs typeface="Calibri" panose="020F0502020204030204" pitchFamily="34" charset="0"/>
              </a:rPr>
              <a:t>Medicare GME funds grow 4% annually</a:t>
            </a:r>
          </a:p>
          <a:p>
            <a:pPr defTabSz="1354633">
              <a:spcBef>
                <a:spcPts val="1600"/>
              </a:spcBef>
              <a:defRPr/>
            </a:pPr>
            <a:r>
              <a:rPr lang="en-US" dirty="0">
                <a:latin typeface="Calibri" panose="020F0502020204030204" pitchFamily="34" charset="0"/>
                <a:cs typeface="Calibri" panose="020F0502020204030204" pitchFamily="34" charset="0"/>
              </a:rPr>
              <a:t>Long-term goal is parity with Medicare GME</a:t>
            </a:r>
          </a:p>
          <a:p>
            <a:pPr defTabSz="1354633">
              <a:spcBef>
                <a:spcPts val="1600"/>
              </a:spcBef>
              <a:defRPr/>
            </a:pPr>
            <a:endParaRPr lang="en-US" dirty="0">
              <a:solidFill>
                <a:srgbClr val="002A7E"/>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2260400-BE51-4FC5-9143-E83A83A66D2C}"/>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315D994-0852-4F75-99F1-5016CE36A879}" type="slidenum">
              <a:rPr kumimoji="0" lang="en-US" sz="1333"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333"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368D5C3A-0051-4503-A365-A72E5EF4854B}"/>
              </a:ext>
            </a:extLst>
          </p:cNvPr>
          <p:cNvSpPr txBox="1"/>
          <p:nvPr/>
        </p:nvSpPr>
        <p:spPr>
          <a:xfrm>
            <a:off x="6021859" y="2344617"/>
            <a:ext cx="50366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Actual and Projected CHGME Payments Compared to Medicare GME Payments per Resident </a:t>
            </a:r>
          </a:p>
        </p:txBody>
      </p:sp>
      <p:sp>
        <p:nvSpPr>
          <p:cNvPr id="10" name="Content Placeholder 2">
            <a:extLst>
              <a:ext uri="{FF2B5EF4-FFF2-40B4-BE49-F238E27FC236}">
                <a16:creationId xmlns:a16="http://schemas.microsoft.com/office/drawing/2014/main" id="{8B4E834D-D911-42A4-BB17-F539EE2697CA}"/>
              </a:ext>
            </a:extLst>
          </p:cNvPr>
          <p:cNvSpPr txBox="1">
            <a:spLocks/>
          </p:cNvSpPr>
          <p:nvPr/>
        </p:nvSpPr>
        <p:spPr>
          <a:xfrm>
            <a:off x="113409" y="3093726"/>
            <a:ext cx="3579817" cy="27475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2pPr>
            <a:lvl3pPr marL="1143000" indent="-228600" algn="l" defTabSz="914400" rtl="0" eaLnBrk="1" latinLnBrk="0" hangingPunct="1">
              <a:lnSpc>
                <a:spcPct val="90000"/>
              </a:lnSpc>
              <a:spcBef>
                <a:spcPts val="533"/>
              </a:spcBef>
              <a:buFont typeface="Arial" panose="020B0604020202020204" pitchFamily="34" charset="0"/>
              <a:buChar char="•"/>
              <a:defRPr sz="1867" kern="1200">
                <a:solidFill>
                  <a:schemeClr val="tx1"/>
                </a:solidFill>
                <a:latin typeface="+mn-lt"/>
                <a:ea typeface="+mn-ea"/>
                <a:cs typeface="+mn-cs"/>
              </a:defRPr>
            </a:lvl3pPr>
            <a:lvl4pPr marL="1600200" indent="-228600" algn="l" defTabSz="914400" rtl="0" eaLnBrk="1" latinLnBrk="0" hangingPunct="1">
              <a:lnSpc>
                <a:spcPct val="90000"/>
              </a:lnSpc>
              <a:spcBef>
                <a:spcPts val="533"/>
              </a:spcBef>
              <a:buFont typeface="Arial" panose="020B0604020202020204" pitchFamily="34" charset="0"/>
              <a:buChar char="•"/>
              <a:defRPr sz="1867" kern="1200">
                <a:solidFill>
                  <a:schemeClr val="tx1"/>
                </a:solidFill>
                <a:latin typeface="+mn-lt"/>
                <a:ea typeface="+mn-ea"/>
                <a:cs typeface="+mn-cs"/>
              </a:defRPr>
            </a:lvl4pPr>
            <a:lvl5pPr marL="2057400" indent="-228600" algn="l" defTabSz="914400" rtl="0" eaLnBrk="1" latinLnBrk="0" hangingPunct="1">
              <a:lnSpc>
                <a:spcPct val="90000"/>
              </a:lnSpc>
              <a:spcBef>
                <a:spcPts val="533"/>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354633" rtl="0" eaLnBrk="1" fontAlgn="auto" latinLnBrk="0" hangingPunct="1">
              <a:lnSpc>
                <a:spcPct val="90000"/>
              </a:lnSpc>
              <a:spcBef>
                <a:spcPts val="16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Will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decline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46% of Medicare GME by 2026 if action is not taken</a:t>
            </a:r>
          </a:p>
          <a:p>
            <a:pPr marR="0" lvl="0" algn="l" defTabSz="1354633" rtl="0" eaLnBrk="1" fontAlgn="auto" latinLnBrk="0" hangingPunct="1">
              <a:lnSpc>
                <a:spcPct val="90000"/>
              </a:lnSpc>
              <a:spcBef>
                <a:spcPts val="16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Current funding is $385 million</a:t>
            </a:r>
          </a:p>
          <a:p>
            <a:pPr marR="0" lvl="0" algn="l" defTabSz="1354633" rtl="0" eaLnBrk="1" fontAlgn="auto" latinLnBrk="0" hangingPunct="1">
              <a:lnSpc>
                <a:spcPct val="90000"/>
              </a:lnSpc>
              <a:spcBef>
                <a:spcPts val="16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Full funding will require $735 million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70F91C3D-2FA9-443A-92AE-79C17BD7DEA8}"/>
              </a:ext>
            </a:extLst>
          </p:cNvPr>
          <p:cNvPicPr>
            <a:picLocks noChangeAspect="1"/>
          </p:cNvPicPr>
          <p:nvPr/>
        </p:nvPicPr>
        <p:blipFill>
          <a:blip r:embed="rId3"/>
          <a:stretch>
            <a:fillRect/>
          </a:stretch>
        </p:blipFill>
        <p:spPr>
          <a:xfrm>
            <a:off x="4232998" y="2990948"/>
            <a:ext cx="7959002" cy="3351556"/>
          </a:xfrm>
          <a:prstGeom prst="rect">
            <a:avLst/>
          </a:prstGeom>
        </p:spPr>
      </p:pic>
      <p:sp>
        <p:nvSpPr>
          <p:cNvPr id="5" name="TextBox 4">
            <a:extLst>
              <a:ext uri="{FF2B5EF4-FFF2-40B4-BE49-F238E27FC236}">
                <a16:creationId xmlns:a16="http://schemas.microsoft.com/office/drawing/2014/main" id="{C8970C8C-CF30-7639-975B-46AA63C37AA7}"/>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7" name="Title 1">
            <a:extLst>
              <a:ext uri="{FF2B5EF4-FFF2-40B4-BE49-F238E27FC236}">
                <a16:creationId xmlns:a16="http://schemas.microsoft.com/office/drawing/2014/main" id="{8313ADC0-9DEC-4DDF-1C9A-1C475E079B7F}"/>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8" name="Picture 7">
            <a:extLst>
              <a:ext uri="{FF2B5EF4-FFF2-40B4-BE49-F238E27FC236}">
                <a16:creationId xmlns:a16="http://schemas.microsoft.com/office/drawing/2014/main" id="{1B0DEA45-F37D-534D-D15A-FF7D296CE1D4}"/>
              </a:ext>
            </a:extLst>
          </p:cNvPr>
          <p:cNvPicPr>
            <a:picLocks noChangeAspect="1"/>
          </p:cNvPicPr>
          <p:nvPr/>
        </p:nvPicPr>
        <p:blipFill>
          <a:blip r:embed="rId5"/>
          <a:stretch>
            <a:fillRect/>
          </a:stretch>
        </p:blipFill>
        <p:spPr>
          <a:xfrm>
            <a:off x="9615860" y="6333850"/>
            <a:ext cx="452412" cy="373652"/>
          </a:xfrm>
          <a:prstGeom prst="rect">
            <a:avLst/>
          </a:prstGeom>
        </p:spPr>
      </p:pic>
      <p:pic>
        <p:nvPicPr>
          <p:cNvPr id="11" name="Picture 10">
            <a:extLst>
              <a:ext uri="{FF2B5EF4-FFF2-40B4-BE49-F238E27FC236}">
                <a16:creationId xmlns:a16="http://schemas.microsoft.com/office/drawing/2014/main" id="{4CE691C2-790A-A39B-6EE0-E3F80DCF3181}"/>
              </a:ext>
            </a:extLst>
          </p:cNvPr>
          <p:cNvPicPr>
            <a:picLocks noChangeAspect="1"/>
          </p:cNvPicPr>
          <p:nvPr/>
        </p:nvPicPr>
        <p:blipFill rotWithShape="1">
          <a:blip r:embed="rId6"/>
          <a:srcRect r="58876"/>
          <a:stretch/>
        </p:blipFill>
        <p:spPr>
          <a:xfrm>
            <a:off x="502508" y="6169571"/>
            <a:ext cx="626678" cy="671762"/>
          </a:xfrm>
          <a:prstGeom prst="rect">
            <a:avLst/>
          </a:prstGeom>
        </p:spPr>
      </p:pic>
    </p:spTree>
    <p:extLst>
      <p:ext uri="{BB962C8B-B14F-4D97-AF65-F5344CB8AC3E}">
        <p14:creationId xmlns:p14="http://schemas.microsoft.com/office/powerpoint/2010/main" val="371807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0" y="400628"/>
            <a:ext cx="12192000" cy="926276"/>
          </a:xfrm>
        </p:spPr>
        <p:txBody>
          <a:bodyPr>
            <a:normAutofit fontScale="90000"/>
          </a:bodyPr>
          <a:lstStyle/>
          <a:p>
            <a:pPr algn="ctr"/>
            <a:r>
              <a:rPr lang="en-US" b="1" dirty="0">
                <a:solidFill>
                  <a:srgbClr val="3B3B3C"/>
                </a:solidFill>
                <a:latin typeface="Calibri" panose="020F0502020204030204" pitchFamily="34" charset="0"/>
                <a:cs typeface="Calibri" panose="020F0502020204030204" pitchFamily="34" charset="0"/>
              </a:rPr>
              <a:t>Enhance education, training, recruitment, and retention</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311476" y="1326904"/>
            <a:ext cx="10938164" cy="6021658"/>
          </a:xfrm>
        </p:spPr>
        <p:txBody>
          <a:bodyPr>
            <a:noAutofit/>
          </a:bodyPr>
          <a:lstStyle/>
          <a:p>
            <a:pPr marL="355600" indent="-355600">
              <a:buNone/>
            </a:pPr>
            <a:r>
              <a:rPr lang="en-US" dirty="0"/>
              <a:t>5. AMSPDC should convene a multi-organization group to review and adjust educational and training curricula for pediatric residents and fellows. </a:t>
            </a:r>
          </a:p>
          <a:p>
            <a:pPr marL="355600" indent="-355600">
              <a:buNone/>
            </a:pPr>
            <a:r>
              <a:rPr lang="en-US" dirty="0"/>
              <a:t>6. The ABP, the AOBP and the ACGME should develop, implement, and evaluate distinct fellowship training pathways, including a 2-year option for those who aspire to a career with a primary focus on clinical care. </a:t>
            </a:r>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41780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146628"/>
            <a:ext cx="11623892" cy="926276"/>
          </a:xfrm>
        </p:spPr>
        <p:txBody>
          <a:bodyPr>
            <a:normAutofit/>
          </a:bodyPr>
          <a:lstStyle/>
          <a:p>
            <a:pPr>
              <a:lnSpc>
                <a:spcPct val="120000"/>
              </a:lnSpc>
            </a:pPr>
            <a:r>
              <a:rPr lang="en-US" b="1" dirty="0">
                <a:solidFill>
                  <a:srgbClr val="3B3B3C"/>
                </a:solidFill>
                <a:latin typeface="Calibri" panose="020F0502020204030204" pitchFamily="34" charset="0"/>
                <a:cs typeface="Calibri" panose="020F0502020204030204" pitchFamily="34" charset="0"/>
              </a:rPr>
              <a:t>Support the pediatric physician-scientist pathway</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0" y="1280842"/>
            <a:ext cx="11873132" cy="6021658"/>
          </a:xfrm>
        </p:spPr>
        <p:txBody>
          <a:bodyPr>
            <a:noAutofit/>
          </a:bodyPr>
          <a:lstStyle/>
          <a:p>
            <a:pPr marL="914400" lvl="1" indent="-457200">
              <a:lnSpc>
                <a:spcPct val="100000"/>
              </a:lnSpc>
              <a:spcBef>
                <a:spcPts val="0"/>
              </a:spcBef>
              <a:buFont typeface="+mj-lt"/>
              <a:buAutoNum type="arabicPeriod"/>
            </a:pPr>
            <a:r>
              <a:rPr lang="en-US" sz="3200" dirty="0">
                <a:cs typeface="Calibri" panose="020F0502020204030204" pitchFamily="34" charset="0"/>
              </a:rPr>
              <a:t>Increase number of career development awards.</a:t>
            </a:r>
          </a:p>
          <a:p>
            <a:pPr marL="914400" lvl="1" indent="-457200">
              <a:lnSpc>
                <a:spcPct val="100000"/>
              </a:lnSpc>
              <a:spcBef>
                <a:spcPts val="0"/>
              </a:spcBef>
              <a:buFont typeface="+mj-lt"/>
              <a:buAutoNum type="arabicPeriod"/>
            </a:pPr>
            <a:r>
              <a:rPr lang="en-US" sz="3200" dirty="0">
                <a:cs typeface="Calibri" panose="020F0502020204030204" pitchFamily="34" charset="0"/>
              </a:rPr>
              <a:t>Fully fund the Pediatric Subspecialty Loan Repayment Program</a:t>
            </a:r>
          </a:p>
          <a:p>
            <a:pPr lvl="2">
              <a:lnSpc>
                <a:spcPct val="100000"/>
              </a:lnSpc>
              <a:spcBef>
                <a:spcPts val="0"/>
              </a:spcBef>
            </a:pPr>
            <a:r>
              <a:rPr lang="en-US" sz="2800" dirty="0"/>
              <a:t>Congress should increase funding for the Pediatric Specialty Loan Repayment Program to $30 million as originally authorized (see next slide) and expand eligibility to include pediatric physician-scientists</a:t>
            </a:r>
          </a:p>
          <a:p>
            <a:pPr lvl="2">
              <a:lnSpc>
                <a:spcPct val="100000"/>
              </a:lnSpc>
              <a:spcBef>
                <a:spcPts val="0"/>
              </a:spcBef>
            </a:pPr>
            <a:r>
              <a:rPr lang="en-US" sz="2800" dirty="0"/>
              <a:t>HRSA should focus on loan repayment for high-priority pediatric medical subspecialties as well as subspecialists from underrepresented in medicine and/or economically disadvantaged backgrounds</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02449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339" y="459722"/>
            <a:ext cx="11025338" cy="580281"/>
          </a:xfrm>
          <a:prstGeom prst="rect">
            <a:avLst/>
          </a:prstGeom>
        </p:spPr>
        <p:txBody>
          <a:bodyPr>
            <a:noAutofit/>
          </a:bodyPr>
          <a:lstStyle/>
          <a:p>
            <a:pPr algn="ctr">
              <a:lnSpc>
                <a:spcPct val="100000"/>
              </a:lnSpc>
            </a:pPr>
            <a:r>
              <a:rPr lang="en-US" sz="4000" b="1" dirty="0">
                <a:latin typeface="+mn-lt"/>
              </a:rPr>
              <a:t>Pediatric Subspecialty Loan Repayment Program</a:t>
            </a:r>
            <a:endParaRPr lang="en-US" sz="4000" b="1" i="1" dirty="0">
              <a:latin typeface="+mn-lt"/>
            </a:endParaRPr>
          </a:p>
        </p:txBody>
      </p:sp>
      <p:sp>
        <p:nvSpPr>
          <p:cNvPr id="4" name="Content Placeholder 3"/>
          <p:cNvSpPr>
            <a:spLocks noGrp="1"/>
          </p:cNvSpPr>
          <p:nvPr>
            <p:ph sz="half" idx="4294967295"/>
          </p:nvPr>
        </p:nvSpPr>
        <p:spPr>
          <a:xfrm>
            <a:off x="230339" y="1139238"/>
            <a:ext cx="7925123" cy="4579523"/>
          </a:xfrm>
          <a:prstGeom prst="rect">
            <a:avLst/>
          </a:prstGeom>
        </p:spPr>
        <p:txBody>
          <a:bodyPr>
            <a:noAutofit/>
          </a:bodyPr>
          <a:lstStyle/>
          <a:p>
            <a:pPr>
              <a:lnSpc>
                <a:spcPct val="100000"/>
              </a:lnSpc>
              <a:spcBef>
                <a:spcPts val="1200"/>
              </a:spcBef>
              <a:buClr>
                <a:srgbClr val="002A7E"/>
              </a:buClr>
            </a:pPr>
            <a:r>
              <a:rPr lang="en-US" dirty="0"/>
              <a:t>Authorized for $30 million for pediatric subspecialists with an additional $20 million for pediatric and adolescent behavioral health providers</a:t>
            </a:r>
          </a:p>
          <a:p>
            <a:pPr>
              <a:lnSpc>
                <a:spcPct val="100000"/>
              </a:lnSpc>
              <a:spcBef>
                <a:spcPts val="1200"/>
              </a:spcBef>
              <a:buClr>
                <a:srgbClr val="002A7E"/>
              </a:buClr>
            </a:pPr>
            <a:r>
              <a:rPr lang="en-US" dirty="0"/>
              <a:t>In 2022, Congress appropriated $5 million for this program, which included behavioral health care. In 2023, a total of $15 million was appropriated</a:t>
            </a:r>
          </a:p>
          <a:p>
            <a:pPr>
              <a:lnSpc>
                <a:spcPct val="100000"/>
              </a:lnSpc>
              <a:spcBef>
                <a:spcPts val="1200"/>
              </a:spcBef>
              <a:spcAft>
                <a:spcPts val="0"/>
              </a:spcAft>
              <a:buClr>
                <a:srgbClr val="002A7E"/>
              </a:buClr>
              <a:buFont typeface="Arial" panose="020B0604020202020204" pitchFamily="34" charset="0"/>
              <a:buChar char="•"/>
            </a:pPr>
            <a:r>
              <a:rPr lang="en-US" dirty="0"/>
              <a:t>P</a:t>
            </a:r>
            <a:r>
              <a:rPr lang="en-US" dirty="0">
                <a:latin typeface="+mn-lt"/>
              </a:rPr>
              <a:t>rovides up to $35K annually for up to 3 years to pediatric subspecialists who agree to practice in an underserved area</a:t>
            </a:r>
          </a:p>
          <a:p>
            <a:pPr>
              <a:spcBef>
                <a:spcPts val="1200"/>
              </a:spcBef>
              <a:spcAft>
                <a:spcPts val="0"/>
              </a:spcAft>
              <a:buClr>
                <a:srgbClr val="002A7E"/>
              </a:buClr>
              <a:buFont typeface="Arial" panose="020B0604020202020204" pitchFamily="34" charset="0"/>
              <a:buChar char="•"/>
            </a:pPr>
            <a:endParaRPr lang="en-US" sz="2400" dirty="0">
              <a:solidFill>
                <a:srgbClr val="002A7E"/>
              </a:solidFill>
              <a:latin typeface="+mn-lt"/>
            </a:endParaRPr>
          </a:p>
        </p:txBody>
      </p:sp>
      <p:pic>
        <p:nvPicPr>
          <p:cNvPr id="5" name="Picture 4" descr="Text&#10;&#10;Description automatically generated">
            <a:extLst>
              <a:ext uri="{FF2B5EF4-FFF2-40B4-BE49-F238E27FC236}">
                <a16:creationId xmlns:a16="http://schemas.microsoft.com/office/drawing/2014/main" id="{8EE41D97-13E5-45CD-A3D6-28570CD7416E}"/>
              </a:ext>
            </a:extLst>
          </p:cNvPr>
          <p:cNvPicPr>
            <a:picLocks noChangeAspect="1"/>
          </p:cNvPicPr>
          <p:nvPr/>
        </p:nvPicPr>
        <p:blipFill>
          <a:blip r:embed="rId3"/>
          <a:stretch>
            <a:fillRect/>
          </a:stretch>
        </p:blipFill>
        <p:spPr>
          <a:xfrm>
            <a:off x="8246211" y="1824461"/>
            <a:ext cx="2050490" cy="267666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3D964A7-8E90-42DF-99C5-CC34B47CF85A}"/>
              </a:ext>
            </a:extLst>
          </p:cNvPr>
          <p:cNvPicPr>
            <a:picLocks noChangeAspect="1"/>
          </p:cNvPicPr>
          <p:nvPr/>
        </p:nvPicPr>
        <p:blipFill>
          <a:blip r:embed="rId4"/>
          <a:stretch>
            <a:fillRect/>
          </a:stretch>
        </p:blipFill>
        <p:spPr>
          <a:xfrm>
            <a:off x="9842066" y="2899059"/>
            <a:ext cx="2119595" cy="267666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6" name="Picture 2" descr="Journal of Pediatrics">
            <a:extLst>
              <a:ext uri="{FF2B5EF4-FFF2-40B4-BE49-F238E27FC236}">
                <a16:creationId xmlns:a16="http://schemas.microsoft.com/office/drawing/2014/main" id="{F5CD2083-8B06-0B42-8660-D4193228E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0675" y="113211"/>
            <a:ext cx="817758" cy="926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46B42E-84BD-F02B-CBF8-2467763ABEDC}"/>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8" name="Title 1">
            <a:extLst>
              <a:ext uri="{FF2B5EF4-FFF2-40B4-BE49-F238E27FC236}">
                <a16:creationId xmlns:a16="http://schemas.microsoft.com/office/drawing/2014/main" id="{5E1A96A2-EC6B-4B16-0CDD-ACE0BC14F8AD}"/>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6"/>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9" name="Picture 8">
            <a:extLst>
              <a:ext uri="{FF2B5EF4-FFF2-40B4-BE49-F238E27FC236}">
                <a16:creationId xmlns:a16="http://schemas.microsoft.com/office/drawing/2014/main" id="{1691E6C7-8AD8-6E02-732F-BB0F75014877}"/>
              </a:ext>
            </a:extLst>
          </p:cNvPr>
          <p:cNvPicPr>
            <a:picLocks noChangeAspect="1"/>
          </p:cNvPicPr>
          <p:nvPr/>
        </p:nvPicPr>
        <p:blipFill>
          <a:blip r:embed="rId7"/>
          <a:stretch>
            <a:fillRect/>
          </a:stretch>
        </p:blipFill>
        <p:spPr>
          <a:xfrm>
            <a:off x="9615860" y="6333850"/>
            <a:ext cx="452412" cy="373652"/>
          </a:xfrm>
          <a:prstGeom prst="rect">
            <a:avLst/>
          </a:prstGeom>
        </p:spPr>
      </p:pic>
      <p:pic>
        <p:nvPicPr>
          <p:cNvPr id="10" name="Picture 9">
            <a:extLst>
              <a:ext uri="{FF2B5EF4-FFF2-40B4-BE49-F238E27FC236}">
                <a16:creationId xmlns:a16="http://schemas.microsoft.com/office/drawing/2014/main" id="{4B549ACF-2D00-7E45-9623-D98EF6F23FF2}"/>
              </a:ext>
            </a:extLst>
          </p:cNvPr>
          <p:cNvPicPr>
            <a:picLocks noChangeAspect="1"/>
          </p:cNvPicPr>
          <p:nvPr/>
        </p:nvPicPr>
        <p:blipFill rotWithShape="1">
          <a:blip r:embed="rId8"/>
          <a:srcRect r="58876"/>
          <a:stretch/>
        </p:blipFill>
        <p:spPr>
          <a:xfrm>
            <a:off x="502508" y="6169571"/>
            <a:ext cx="626678" cy="671762"/>
          </a:xfrm>
          <a:prstGeom prst="rect">
            <a:avLst/>
          </a:prstGeom>
        </p:spPr>
      </p:pic>
    </p:spTree>
    <p:extLst>
      <p:ext uri="{BB962C8B-B14F-4D97-AF65-F5344CB8AC3E}">
        <p14:creationId xmlns:p14="http://schemas.microsoft.com/office/powerpoint/2010/main" val="407639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146628"/>
            <a:ext cx="11623892" cy="926276"/>
          </a:xfrm>
        </p:spPr>
        <p:txBody>
          <a:bodyPr>
            <a:normAutofit/>
          </a:bodyPr>
          <a:lstStyle/>
          <a:p>
            <a:pPr>
              <a:lnSpc>
                <a:spcPct val="120000"/>
              </a:lnSpc>
            </a:pPr>
            <a:r>
              <a:rPr lang="en-US" b="1" dirty="0">
                <a:solidFill>
                  <a:srgbClr val="3B3B3C"/>
                </a:solidFill>
                <a:latin typeface="Calibri" panose="020F0502020204030204" pitchFamily="34" charset="0"/>
                <a:cs typeface="Calibri" panose="020F0502020204030204" pitchFamily="34" charset="0"/>
              </a:rPr>
              <a:t>Support the pediatric physician-scientist pathway</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0" y="1280842"/>
            <a:ext cx="11873132" cy="6021658"/>
          </a:xfrm>
        </p:spPr>
        <p:txBody>
          <a:bodyPr>
            <a:noAutofit/>
          </a:bodyPr>
          <a:lstStyle/>
          <a:p>
            <a:pPr marL="355600" indent="-355600">
              <a:buNone/>
            </a:pPr>
            <a:r>
              <a:rPr lang="en-US" dirty="0"/>
              <a:t>3. The NIH and NICHD with input from the NIH’s Scientific Workforce Diversity Office should create and maintain a publicly available central repository for qualitative and quantitative data on pediatric physician–scientists’ funding and success throughout their careers</a:t>
            </a:r>
          </a:p>
          <a:p>
            <a:pPr marL="355600" indent="-355600">
              <a:buNone/>
            </a:pPr>
            <a:r>
              <a:rPr lang="en-US" dirty="0"/>
              <a:t>4. Quantitative data should include:</a:t>
            </a:r>
          </a:p>
          <a:p>
            <a:pPr marL="742950" lvl="1" indent="-341313"/>
            <a:r>
              <a:rPr lang="en-US" dirty="0"/>
              <a:t>Funding rates of career development and subsequent awards</a:t>
            </a:r>
          </a:p>
          <a:p>
            <a:pPr marL="742950" lvl="1" indent="-341313"/>
            <a:r>
              <a:rPr lang="en-US" dirty="0"/>
              <a:t>Tracking of research careers by demographic factors, such as sex/gender, race, ethnicity, disability status, geography, type of science across the research continuum </a:t>
            </a:r>
          </a:p>
          <a:p>
            <a:pPr marL="742950" lvl="1" indent="-341313"/>
            <a:r>
              <a:rPr lang="en-US" dirty="0"/>
              <a:t>Data on successful researchers and those who leave the research track</a:t>
            </a:r>
            <a:endParaRPr lang="en-US" dirty="0">
              <a:effectLst/>
            </a:endParaRP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6311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0" y="400628"/>
            <a:ext cx="12192000" cy="926276"/>
          </a:xfrm>
        </p:spPr>
        <p:txBody>
          <a:bodyPr>
            <a:normAutofit/>
          </a:bodyPr>
          <a:lstStyle/>
          <a:p>
            <a:pPr algn="ctr"/>
            <a:endParaRPr lang="en-US" b="1" dirty="0">
              <a:solidFill>
                <a:srgbClr val="3B3B3C"/>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311476" y="1326904"/>
            <a:ext cx="10938164" cy="6021658"/>
          </a:xfrm>
        </p:spPr>
        <p:txBody>
          <a:bodyPr>
            <a:noAutofit/>
          </a:bodyPr>
          <a:lstStyle/>
          <a:p>
            <a:pPr marL="514350" indent="-514350">
              <a:buFont typeface="+mj-lt"/>
              <a:buAutoNum type="arabicPeriod"/>
            </a:pPr>
            <a:r>
              <a:rPr lang="en-US" dirty="0"/>
              <a:t>Slides reviewed and prepared by</a:t>
            </a:r>
          </a:p>
          <a:p>
            <a:pPr marL="0" indent="0">
              <a:buNone/>
            </a:pPr>
            <a:r>
              <a:rPr lang="en-US" dirty="0"/>
              <a:t>	Laura Degnon, CAE			laura@amspdc.org</a:t>
            </a:r>
          </a:p>
          <a:p>
            <a:pPr marL="0" indent="0">
              <a:buNone/>
            </a:pPr>
            <a:r>
              <a:rPr lang="en-US" dirty="0"/>
              <a:t>	Joe St Geme, MD			stgemeiiij@chop.edu</a:t>
            </a:r>
          </a:p>
          <a:p>
            <a:pPr marL="0" indent="0">
              <a:buNone/>
            </a:pPr>
            <a:r>
              <a:rPr lang="en-US" dirty="0"/>
              <a:t>	Bob Vinci, MD			bvinci@bu.edu</a:t>
            </a:r>
          </a:p>
          <a:p>
            <a:pPr marL="514350" indent="-514350">
              <a:buFont typeface="+mj-lt"/>
              <a:buAutoNum type="arabicPeriod" startAt="2"/>
            </a:pPr>
            <a:r>
              <a:rPr lang="en-US" dirty="0"/>
              <a:t>For comments, questions or suggestions feel free to email.</a:t>
            </a:r>
          </a:p>
          <a:p>
            <a:pPr marL="514350" indent="-514350">
              <a:buFont typeface="+mj-lt"/>
              <a:buAutoNum type="arabicPeriod" startAt="2"/>
            </a:pPr>
            <a:endParaRPr lang="en-US"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3"/>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4"/>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5"/>
              </a:rPr>
              <a:t>www.amspdc.org</a:t>
            </a:r>
            <a:r>
              <a:rPr kumimoji="0" lang="en-US" sz="1500" b="1" i="0" u="none" strike="noStrike" kern="1200" cap="none" spc="0" normalizeH="0" baseline="0" noProof="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5"/>
              </a:rPr>
              <a:t>/workforce</a:t>
            </a:r>
            <a:r>
              <a:rPr kumimoji="0" lang="en-US" sz="1500" b="1" i="0" u="none" strike="noStrike" kern="1200" cap="none" spc="0" normalizeH="0" baseline="0" noProof="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98197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0"/>
            <a:ext cx="11623892" cy="926276"/>
          </a:xfrm>
        </p:spPr>
        <p:txBody>
          <a:bodyPr>
            <a:normAutofit/>
          </a:bodyPr>
          <a:lstStyle/>
          <a:p>
            <a:pPr algn="ctr"/>
            <a:r>
              <a:rPr lang="en-US" b="1" dirty="0">
                <a:latin typeface="+mn-lt"/>
              </a:rPr>
              <a:t>Why Invest in Pediatric Health Care?</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249240" y="618138"/>
            <a:ext cx="11623892" cy="3574922"/>
          </a:xfrm>
        </p:spPr>
        <p:txBody>
          <a:bodyPr>
            <a:noAutofit/>
          </a:bodyPr>
          <a:lstStyle/>
          <a:p>
            <a:pPr marL="514350" indent="-514350">
              <a:buFont typeface="+mj-lt"/>
              <a:buAutoNum type="arabicPeriod"/>
            </a:pPr>
            <a:r>
              <a:rPr lang="en-US" sz="3200" dirty="0"/>
              <a:t>Children are our future</a:t>
            </a:r>
          </a:p>
          <a:p>
            <a:pPr lvl="1"/>
            <a:r>
              <a:rPr lang="en-US" sz="2800" dirty="0"/>
              <a:t>A growing number of adult diseases have their onset during childhood</a:t>
            </a:r>
          </a:p>
          <a:p>
            <a:pPr lvl="1"/>
            <a:r>
              <a:rPr lang="en-US" sz="2800" dirty="0"/>
              <a:t>Improving care to children will decrease overall health care costs and lead to healthier adults who contribute positively to society</a:t>
            </a:r>
          </a:p>
          <a:p>
            <a:pPr marL="514350" indent="-514350">
              <a:buFont typeface="+mj-lt"/>
              <a:buAutoNum type="arabicPeriod"/>
            </a:pPr>
            <a:r>
              <a:rPr lang="en-US" sz="3200" dirty="0"/>
              <a:t>Children now face many risks</a:t>
            </a:r>
          </a:p>
          <a:p>
            <a:pPr lvl="1"/>
            <a:r>
              <a:rPr lang="en-US" sz="2800" dirty="0"/>
              <a:t>High rates of poverty.  Children remain the poorest subgroup in the US</a:t>
            </a:r>
          </a:p>
          <a:p>
            <a:pPr lvl="1"/>
            <a:r>
              <a:rPr lang="en-US" sz="2800" dirty="0"/>
              <a:t>Childhood adversity leads to poor health outcomes</a:t>
            </a:r>
          </a:p>
          <a:p>
            <a:pPr lvl="1"/>
            <a:r>
              <a:rPr lang="en-US" sz="2800" dirty="0"/>
              <a:t>Children are uniquely vulnerable to health disparities related to race and socioeconomic status</a:t>
            </a:r>
          </a:p>
          <a:p>
            <a:pPr lvl="1"/>
            <a:r>
              <a:rPr lang="en-US" sz="2800" dirty="0"/>
              <a:t>Children’s mental health is in crisis</a:t>
            </a:r>
          </a:p>
          <a:p>
            <a:pPr marL="514350" indent="-514350">
              <a:buFont typeface="+mj-lt"/>
              <a:buAutoNum type="arabicPeriod"/>
            </a:pPr>
            <a:r>
              <a:rPr lang="en-US" sz="3000" dirty="0"/>
              <a:t>Children have been long-ignored by a health care system that has prioritized adults with chronic disease, often without any meaningful impact on adult outcomes</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424906" y="6056415"/>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3779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4D11-49F0-DBC8-D38C-638DE5C12032}"/>
              </a:ext>
            </a:extLst>
          </p:cNvPr>
          <p:cNvSpPr>
            <a:spLocks noGrp="1"/>
          </p:cNvSpPr>
          <p:nvPr>
            <p:ph type="title"/>
          </p:nvPr>
        </p:nvSpPr>
        <p:spPr/>
        <p:txBody>
          <a:bodyPr/>
          <a:lstStyle/>
          <a:p>
            <a:pPr algn="ctr"/>
            <a:r>
              <a:rPr lang="en-US" b="1" dirty="0">
                <a:latin typeface="+mn-lt"/>
              </a:rPr>
              <a:t>Why Invest in Pediatric Health Care?</a:t>
            </a:r>
          </a:p>
        </p:txBody>
      </p:sp>
      <p:sp>
        <p:nvSpPr>
          <p:cNvPr id="3" name="Content Placeholder 2">
            <a:extLst>
              <a:ext uri="{FF2B5EF4-FFF2-40B4-BE49-F238E27FC236}">
                <a16:creationId xmlns:a16="http://schemas.microsoft.com/office/drawing/2014/main" id="{ED23CD09-4EF6-9730-AF5A-16B66611C603}"/>
              </a:ext>
            </a:extLst>
          </p:cNvPr>
          <p:cNvSpPr>
            <a:spLocks noGrp="1"/>
          </p:cNvSpPr>
          <p:nvPr>
            <p:ph idx="1"/>
          </p:nvPr>
        </p:nvSpPr>
        <p:spPr>
          <a:xfrm>
            <a:off x="411892" y="1438446"/>
            <a:ext cx="11557686" cy="4861778"/>
          </a:xfrm>
        </p:spPr>
        <p:txBody>
          <a:bodyPr>
            <a:normAutofit lnSpcReduction="10000"/>
          </a:bodyPr>
          <a:lstStyle/>
          <a:p>
            <a:pPr marL="0" indent="0">
              <a:buNone/>
            </a:pPr>
            <a:r>
              <a:rPr lang="en-US" sz="3200" dirty="0"/>
              <a:t>4.  Growing sophistication in diagnosis and treatment of pediatric   diseases</a:t>
            </a:r>
          </a:p>
          <a:p>
            <a:pPr lvl="1"/>
            <a:r>
              <a:rPr lang="en-US" sz="2800" dirty="0"/>
              <a:t>Genetic testing, genome sequencing</a:t>
            </a:r>
          </a:p>
          <a:p>
            <a:pPr lvl="1"/>
            <a:r>
              <a:rPr lang="en-US" sz="2800" dirty="0"/>
              <a:t>Proteomics, transcriptomics, metabolomics</a:t>
            </a:r>
          </a:p>
          <a:p>
            <a:pPr lvl="1"/>
            <a:r>
              <a:rPr lang="en-US" sz="2800" dirty="0"/>
              <a:t>Microbiome analysis</a:t>
            </a:r>
          </a:p>
          <a:p>
            <a:pPr marL="0" indent="0">
              <a:buNone/>
            </a:pPr>
            <a:r>
              <a:rPr lang="en-US" sz="3200" dirty="0"/>
              <a:t>5.  Increasing ability to provide curative therapy for pediatric disease</a:t>
            </a:r>
          </a:p>
          <a:p>
            <a:pPr lvl="1"/>
            <a:r>
              <a:rPr lang="en-US" sz="2800" dirty="0"/>
              <a:t>Cell and gene therapy</a:t>
            </a:r>
          </a:p>
          <a:p>
            <a:pPr lvl="1"/>
            <a:r>
              <a:rPr lang="en-US" sz="2800" dirty="0"/>
              <a:t>Bone marrow transplantation</a:t>
            </a:r>
          </a:p>
          <a:p>
            <a:pPr lvl="1"/>
            <a:r>
              <a:rPr lang="en-US" sz="2800" dirty="0"/>
              <a:t>Other precision therapeutics</a:t>
            </a:r>
          </a:p>
          <a:p>
            <a:pPr marL="0" indent="0">
              <a:buNone/>
            </a:pPr>
            <a:r>
              <a:rPr lang="en-US" sz="3200" dirty="0"/>
              <a:t>6.  Increasing capacity to provide holistic care to children and families</a:t>
            </a:r>
          </a:p>
          <a:p>
            <a:pPr lvl="1"/>
            <a:endParaRPr lang="en-US" dirty="0"/>
          </a:p>
        </p:txBody>
      </p:sp>
      <p:sp>
        <p:nvSpPr>
          <p:cNvPr id="4" name="Title 1">
            <a:extLst>
              <a:ext uri="{FF2B5EF4-FFF2-40B4-BE49-F238E27FC236}">
                <a16:creationId xmlns:a16="http://schemas.microsoft.com/office/drawing/2014/main" id="{1973894D-3E5F-78D3-7679-4D0934C1271C}"/>
              </a:ext>
            </a:extLst>
          </p:cNvPr>
          <p:cNvSpPr txBox="1">
            <a:spLocks/>
          </p:cNvSpPr>
          <p:nvPr/>
        </p:nvSpPr>
        <p:spPr>
          <a:xfrm>
            <a:off x="2424906" y="6056415"/>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2"/>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5" name="Picture 4">
            <a:extLst>
              <a:ext uri="{FF2B5EF4-FFF2-40B4-BE49-F238E27FC236}">
                <a16:creationId xmlns:a16="http://schemas.microsoft.com/office/drawing/2014/main" id="{DB451024-8BAD-4E42-60A1-CAD88B0C6195}"/>
              </a:ext>
            </a:extLst>
          </p:cNvPr>
          <p:cNvPicPr>
            <a:picLocks noChangeAspect="1"/>
          </p:cNvPicPr>
          <p:nvPr/>
        </p:nvPicPr>
        <p:blipFill rotWithShape="1">
          <a:blip r:embed="rId3"/>
          <a:srcRect r="58876"/>
          <a:stretch/>
        </p:blipFill>
        <p:spPr>
          <a:xfrm>
            <a:off x="249240" y="6056415"/>
            <a:ext cx="645200" cy="691617"/>
          </a:xfrm>
          <a:prstGeom prst="rect">
            <a:avLst/>
          </a:prstGeom>
        </p:spPr>
      </p:pic>
      <p:sp>
        <p:nvSpPr>
          <p:cNvPr id="6" name="TextBox 5">
            <a:extLst>
              <a:ext uri="{FF2B5EF4-FFF2-40B4-BE49-F238E27FC236}">
                <a16:creationId xmlns:a16="http://schemas.microsoft.com/office/drawing/2014/main" id="{88CB3B99-6E3F-B8A4-9CBC-D12CF904D713}"/>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7" name="Picture 6">
            <a:extLst>
              <a:ext uri="{FF2B5EF4-FFF2-40B4-BE49-F238E27FC236}">
                <a16:creationId xmlns:a16="http://schemas.microsoft.com/office/drawing/2014/main" id="{53208FD7-0FA9-2712-5C97-2E47C5773A4D}"/>
              </a:ext>
            </a:extLst>
          </p:cNvPr>
          <p:cNvPicPr>
            <a:picLocks noChangeAspect="1"/>
          </p:cNvPicPr>
          <p:nvPr/>
        </p:nvPicPr>
        <p:blipFill>
          <a:blip r:embed="rId4"/>
          <a:stretch>
            <a:fillRect/>
          </a:stretch>
        </p:blipFill>
        <p:spPr>
          <a:xfrm>
            <a:off x="9309438" y="6293922"/>
            <a:ext cx="516952" cy="426956"/>
          </a:xfrm>
          <a:prstGeom prst="rect">
            <a:avLst/>
          </a:prstGeom>
        </p:spPr>
      </p:pic>
    </p:spTree>
    <p:extLst>
      <p:ext uri="{BB962C8B-B14F-4D97-AF65-F5344CB8AC3E}">
        <p14:creationId xmlns:p14="http://schemas.microsoft.com/office/powerpoint/2010/main" val="367159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249240" y="83128"/>
            <a:ext cx="11623892" cy="851292"/>
          </a:xfrm>
        </p:spPr>
        <p:txBody>
          <a:bodyPr>
            <a:normAutofit/>
          </a:bodyPr>
          <a:lstStyle/>
          <a:p>
            <a:pPr algn="ctr"/>
            <a:r>
              <a:rPr lang="en-US" b="1" dirty="0">
                <a:latin typeface="+mn-lt"/>
              </a:rPr>
              <a:t>Why Invest in Pediatric Subspecialists?</a:t>
            </a:r>
          </a:p>
        </p:txBody>
      </p:sp>
      <p:sp>
        <p:nvSpPr>
          <p:cNvPr id="3" name="Content Placeholder 2">
            <a:extLst>
              <a:ext uri="{FF2B5EF4-FFF2-40B4-BE49-F238E27FC236}">
                <a16:creationId xmlns:a16="http://schemas.microsoft.com/office/drawing/2014/main" id="{21A53735-EA4B-C545-B7BA-FD03C5BBF600}"/>
              </a:ext>
            </a:extLst>
          </p:cNvPr>
          <p:cNvSpPr>
            <a:spLocks noGrp="1"/>
          </p:cNvSpPr>
          <p:nvPr>
            <p:ph idx="1"/>
          </p:nvPr>
        </p:nvSpPr>
        <p:spPr>
          <a:xfrm>
            <a:off x="393643" y="866758"/>
            <a:ext cx="11335086" cy="6021658"/>
          </a:xfrm>
        </p:spPr>
        <p:txBody>
          <a:bodyPr>
            <a:noAutofit/>
          </a:bodyPr>
          <a:lstStyle/>
          <a:p>
            <a:pPr marL="514350" indent="-514350">
              <a:buFont typeface="+mj-lt"/>
              <a:buAutoNum type="arabicPeriod"/>
            </a:pPr>
            <a:r>
              <a:rPr lang="en-US" dirty="0"/>
              <a:t>Pediatric subspecialists play critical role in delivering state-of-the-art care to children and adolescents</a:t>
            </a:r>
          </a:p>
          <a:p>
            <a:pPr marL="514350" indent="-514350">
              <a:buFont typeface="+mj-lt"/>
              <a:buAutoNum type="arabicPeriod"/>
            </a:pPr>
            <a:r>
              <a:rPr lang="en-US" dirty="0"/>
              <a:t>10- 20% of the nation’s children receive care from a pediatric specialist with more than one-third (38%) of children and adolescents having at least one chronic health condition </a:t>
            </a:r>
          </a:p>
          <a:p>
            <a:pPr marL="514350" indent="-514350">
              <a:buFont typeface="+mj-lt"/>
              <a:buAutoNum type="arabicPeriod"/>
            </a:pPr>
            <a:r>
              <a:rPr lang="en-US" dirty="0"/>
              <a:t>Pediatric subspecialists pursue research essential to advancing child and adolescent health </a:t>
            </a:r>
          </a:p>
          <a:p>
            <a:pPr marL="514350" indent="-514350">
              <a:buFont typeface="+mj-lt"/>
              <a:buAutoNum type="arabicPeriod"/>
            </a:pPr>
            <a:r>
              <a:rPr lang="en-US" dirty="0"/>
              <a:t>Care provided by non-pediatric subspecialists leads to poor health outcomes</a:t>
            </a:r>
          </a:p>
          <a:p>
            <a:pPr marL="514350" indent="-514350">
              <a:buFont typeface="+mj-lt"/>
              <a:buAutoNum type="arabicPeriod"/>
            </a:pPr>
            <a:r>
              <a:rPr lang="en-US" dirty="0"/>
              <a:t>Many patients live in areas of the country where there is little access to subspecialty care</a:t>
            </a:r>
          </a:p>
          <a:p>
            <a:pPr marL="514350" indent="-514350">
              <a:buFont typeface="+mj-lt"/>
              <a:buAutoNum type="arabicPeriod"/>
            </a:pPr>
            <a:r>
              <a:rPr lang="en-US" dirty="0"/>
              <a:t>Many subspecialties report long wait times for appointments, leading to treatment delays</a:t>
            </a:r>
          </a:p>
          <a:p>
            <a:pPr marL="514350" indent="-514350">
              <a:buFont typeface="+mj-lt"/>
              <a:buAutoNum type="arabicPeriod"/>
            </a:pPr>
            <a:endParaRPr lang="en-US" dirty="0"/>
          </a:p>
          <a:p>
            <a:pPr marL="971550" lvl="1" indent="-514350">
              <a:buFont typeface="+mj-lt"/>
              <a:buAutoNum type="arabicPeriod"/>
            </a:pPr>
            <a:endParaRPr lang="en-US" sz="5400" dirty="0"/>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424906" y="6056415"/>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360338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FCFB-2D7E-E54D-ADF5-6CED4480B123}"/>
              </a:ext>
            </a:extLst>
          </p:cNvPr>
          <p:cNvSpPr>
            <a:spLocks noGrp="1"/>
          </p:cNvSpPr>
          <p:nvPr>
            <p:ph type="title"/>
          </p:nvPr>
        </p:nvSpPr>
        <p:spPr>
          <a:xfrm>
            <a:off x="118612" y="2268187"/>
            <a:ext cx="11623892" cy="926276"/>
          </a:xfrm>
        </p:spPr>
        <p:txBody>
          <a:bodyPr>
            <a:normAutofit fontScale="90000"/>
          </a:bodyPr>
          <a:lstStyle/>
          <a:p>
            <a:pPr algn="ctr"/>
            <a:r>
              <a:rPr lang="en-US" sz="6600" b="1" dirty="0">
                <a:latin typeface="+mn-lt"/>
              </a:rPr>
              <a:t>Background Data</a:t>
            </a:r>
          </a:p>
        </p:txBody>
      </p:sp>
      <p:pic>
        <p:nvPicPr>
          <p:cNvPr id="4" name="Picture 3">
            <a:extLst>
              <a:ext uri="{FF2B5EF4-FFF2-40B4-BE49-F238E27FC236}">
                <a16:creationId xmlns:a16="http://schemas.microsoft.com/office/drawing/2014/main" id="{7A291E41-E27B-C147-8ACE-8E382D0434E0}"/>
              </a:ext>
            </a:extLst>
          </p:cNvPr>
          <p:cNvPicPr>
            <a:picLocks noChangeAspect="1"/>
          </p:cNvPicPr>
          <p:nvPr/>
        </p:nvPicPr>
        <p:blipFill rotWithShape="1">
          <a:blip r:embed="rId2"/>
          <a:srcRect r="58876"/>
          <a:stretch/>
        </p:blipFill>
        <p:spPr>
          <a:xfrm>
            <a:off x="249240" y="6056415"/>
            <a:ext cx="645200" cy="691617"/>
          </a:xfrm>
          <a:prstGeom prst="rect">
            <a:avLst/>
          </a:prstGeom>
        </p:spPr>
      </p:pic>
      <p:sp>
        <p:nvSpPr>
          <p:cNvPr id="5" name="TextBox 4">
            <a:extLst>
              <a:ext uri="{FF2B5EF4-FFF2-40B4-BE49-F238E27FC236}">
                <a16:creationId xmlns:a16="http://schemas.microsoft.com/office/drawing/2014/main" id="{69773FB1-E1EA-0747-9CB2-B96B7067E20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6" name="Picture 5">
            <a:extLst>
              <a:ext uri="{FF2B5EF4-FFF2-40B4-BE49-F238E27FC236}">
                <a16:creationId xmlns:a16="http://schemas.microsoft.com/office/drawing/2014/main" id="{6EB532BC-2D33-1C48-B36F-76FAD710901C}"/>
              </a:ext>
            </a:extLst>
          </p:cNvPr>
          <p:cNvPicPr>
            <a:picLocks noChangeAspect="1"/>
          </p:cNvPicPr>
          <p:nvPr/>
        </p:nvPicPr>
        <p:blipFill>
          <a:blip r:embed="rId3"/>
          <a:stretch>
            <a:fillRect/>
          </a:stretch>
        </p:blipFill>
        <p:spPr>
          <a:xfrm>
            <a:off x="9309438" y="6293922"/>
            <a:ext cx="516952" cy="426956"/>
          </a:xfrm>
          <a:prstGeom prst="rect">
            <a:avLst/>
          </a:prstGeom>
        </p:spPr>
      </p:pic>
      <p:sp>
        <p:nvSpPr>
          <p:cNvPr id="7" name="Title 1">
            <a:extLst>
              <a:ext uri="{FF2B5EF4-FFF2-40B4-BE49-F238E27FC236}">
                <a16:creationId xmlns:a16="http://schemas.microsoft.com/office/drawing/2014/main" id="{524A2F61-FA6F-654C-A2A5-AF4E4A9BADA1}"/>
              </a:ext>
            </a:extLst>
          </p:cNvPr>
          <p:cNvSpPr txBox="1">
            <a:spLocks/>
          </p:cNvSpPr>
          <p:nvPr/>
        </p:nvSpPr>
        <p:spPr>
          <a:xfrm>
            <a:off x="2558931" y="5740027"/>
            <a:ext cx="6443254"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69586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EB449EB-B63C-E54F-A2F7-6B24B891E44E}"/>
              </a:ext>
            </a:extLst>
          </p:cNvPr>
          <p:cNvGraphicFramePr/>
          <p:nvPr>
            <p:extLst>
              <p:ext uri="{D42A27DB-BD31-4B8C-83A1-F6EECF244321}">
                <p14:modId xmlns:p14="http://schemas.microsoft.com/office/powerpoint/2010/main" val="1805624174"/>
              </p:ext>
            </p:extLst>
          </p:nvPr>
        </p:nvGraphicFramePr>
        <p:xfrm>
          <a:off x="1486840" y="17582"/>
          <a:ext cx="9862592" cy="6345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762FE7C-3B9C-7648-8A0F-5008B7BC18D2}"/>
              </a:ext>
            </a:extLst>
          </p:cNvPr>
          <p:cNvSpPr txBox="1"/>
          <p:nvPr/>
        </p:nvSpPr>
        <p:spPr>
          <a:xfrm>
            <a:off x="114301" y="2728913"/>
            <a:ext cx="17325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Percentage</a:t>
            </a:r>
          </a:p>
        </p:txBody>
      </p:sp>
      <p:sp>
        <p:nvSpPr>
          <p:cNvPr id="4" name="TextBox 3">
            <a:extLst>
              <a:ext uri="{FF2B5EF4-FFF2-40B4-BE49-F238E27FC236}">
                <a16:creationId xmlns:a16="http://schemas.microsoft.com/office/drawing/2014/main" id="{9CFE5B28-8AFB-524A-8C40-16A2F4DDE8E3}"/>
              </a:ext>
            </a:extLst>
          </p:cNvPr>
          <p:cNvSpPr txBox="1"/>
          <p:nvPr/>
        </p:nvSpPr>
        <p:spPr>
          <a:xfrm>
            <a:off x="5398801" y="5901909"/>
            <a:ext cx="15889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Match Year</a:t>
            </a:r>
          </a:p>
        </p:txBody>
      </p:sp>
      <p:sp>
        <p:nvSpPr>
          <p:cNvPr id="5" name="Title 1">
            <a:extLst>
              <a:ext uri="{FF2B5EF4-FFF2-40B4-BE49-F238E27FC236}">
                <a16:creationId xmlns:a16="http://schemas.microsoft.com/office/drawing/2014/main" id="{3F61E586-6BD0-641B-0CA8-3D706DAB8E53}"/>
              </a:ext>
            </a:extLst>
          </p:cNvPr>
          <p:cNvSpPr txBox="1">
            <a:spLocks/>
          </p:cNvSpPr>
          <p:nvPr/>
        </p:nvSpPr>
        <p:spPr>
          <a:xfrm>
            <a:off x="322136" y="6061302"/>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4"/>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sp>
        <p:nvSpPr>
          <p:cNvPr id="6" name="TextBox 5">
            <a:extLst>
              <a:ext uri="{FF2B5EF4-FFF2-40B4-BE49-F238E27FC236}">
                <a16:creationId xmlns:a16="http://schemas.microsoft.com/office/drawing/2014/main" id="{532D26A8-6B15-1FDB-C4BC-17C44256E674}"/>
              </a:ext>
            </a:extLst>
          </p:cNvPr>
          <p:cNvSpPr txBox="1"/>
          <p:nvPr/>
        </p:nvSpPr>
        <p:spPr>
          <a:xfrm>
            <a:off x="9570876" y="6194035"/>
            <a:ext cx="2621124"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pic>
        <p:nvPicPr>
          <p:cNvPr id="7" name="Picture 6">
            <a:extLst>
              <a:ext uri="{FF2B5EF4-FFF2-40B4-BE49-F238E27FC236}">
                <a16:creationId xmlns:a16="http://schemas.microsoft.com/office/drawing/2014/main" id="{F27907C4-68E0-7DDE-5D04-E5EEE02B03BC}"/>
              </a:ext>
            </a:extLst>
          </p:cNvPr>
          <p:cNvPicPr>
            <a:picLocks noChangeAspect="1"/>
          </p:cNvPicPr>
          <p:nvPr/>
        </p:nvPicPr>
        <p:blipFill>
          <a:blip r:embed="rId5"/>
          <a:stretch>
            <a:fillRect/>
          </a:stretch>
        </p:blipFill>
        <p:spPr>
          <a:xfrm>
            <a:off x="9309438" y="6293922"/>
            <a:ext cx="516952" cy="426956"/>
          </a:xfrm>
          <a:prstGeom prst="rect">
            <a:avLst/>
          </a:prstGeom>
        </p:spPr>
      </p:pic>
      <p:pic>
        <p:nvPicPr>
          <p:cNvPr id="8" name="Picture 7">
            <a:extLst>
              <a:ext uri="{FF2B5EF4-FFF2-40B4-BE49-F238E27FC236}">
                <a16:creationId xmlns:a16="http://schemas.microsoft.com/office/drawing/2014/main" id="{A7842805-E89F-8AC3-E054-A7322E912B68}"/>
              </a:ext>
            </a:extLst>
          </p:cNvPr>
          <p:cNvPicPr>
            <a:picLocks noChangeAspect="1"/>
          </p:cNvPicPr>
          <p:nvPr/>
        </p:nvPicPr>
        <p:blipFill rotWithShape="1">
          <a:blip r:embed="rId6"/>
          <a:srcRect r="58876"/>
          <a:stretch/>
        </p:blipFill>
        <p:spPr>
          <a:xfrm>
            <a:off x="249240" y="6056415"/>
            <a:ext cx="645200" cy="691617"/>
          </a:xfrm>
          <a:prstGeom prst="rect">
            <a:avLst/>
          </a:prstGeom>
        </p:spPr>
      </p:pic>
    </p:spTree>
    <p:extLst>
      <p:ext uri="{BB962C8B-B14F-4D97-AF65-F5344CB8AC3E}">
        <p14:creationId xmlns:p14="http://schemas.microsoft.com/office/powerpoint/2010/main" val="64260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584710-F735-EF4A-A352-31762A2956FF}"/>
              </a:ext>
            </a:extLst>
          </p:cNvPr>
          <p:cNvGraphicFramePr>
            <a:graphicFrameLocks noGrp="1"/>
          </p:cNvGraphicFramePr>
          <p:nvPr/>
        </p:nvGraphicFramePr>
        <p:xfrm>
          <a:off x="899572" y="1998489"/>
          <a:ext cx="8899338" cy="3636870"/>
        </p:xfrm>
        <a:graphic>
          <a:graphicData uri="http://schemas.openxmlformats.org/drawingml/2006/table">
            <a:tbl>
              <a:tblPr firstRow="1" bandRow="1">
                <a:tableStyleId>{5C22544A-7EE6-4342-B048-85BDC9FD1C3A}</a:tableStyleId>
              </a:tblPr>
              <a:tblGrid>
                <a:gridCol w="1483223">
                  <a:extLst>
                    <a:ext uri="{9D8B030D-6E8A-4147-A177-3AD203B41FA5}">
                      <a16:colId xmlns:a16="http://schemas.microsoft.com/office/drawing/2014/main" val="225925864"/>
                    </a:ext>
                  </a:extLst>
                </a:gridCol>
                <a:gridCol w="1483223">
                  <a:extLst>
                    <a:ext uri="{9D8B030D-6E8A-4147-A177-3AD203B41FA5}">
                      <a16:colId xmlns:a16="http://schemas.microsoft.com/office/drawing/2014/main" val="3344575244"/>
                    </a:ext>
                  </a:extLst>
                </a:gridCol>
                <a:gridCol w="1483223">
                  <a:extLst>
                    <a:ext uri="{9D8B030D-6E8A-4147-A177-3AD203B41FA5}">
                      <a16:colId xmlns:a16="http://schemas.microsoft.com/office/drawing/2014/main" val="3236748813"/>
                    </a:ext>
                  </a:extLst>
                </a:gridCol>
                <a:gridCol w="1483223">
                  <a:extLst>
                    <a:ext uri="{9D8B030D-6E8A-4147-A177-3AD203B41FA5}">
                      <a16:colId xmlns:a16="http://schemas.microsoft.com/office/drawing/2014/main" val="3559822199"/>
                    </a:ext>
                  </a:extLst>
                </a:gridCol>
                <a:gridCol w="1483223">
                  <a:extLst>
                    <a:ext uri="{9D8B030D-6E8A-4147-A177-3AD203B41FA5}">
                      <a16:colId xmlns:a16="http://schemas.microsoft.com/office/drawing/2014/main" val="2581359797"/>
                    </a:ext>
                  </a:extLst>
                </a:gridCol>
                <a:gridCol w="1483223">
                  <a:extLst>
                    <a:ext uri="{9D8B030D-6E8A-4147-A177-3AD203B41FA5}">
                      <a16:colId xmlns:a16="http://schemas.microsoft.com/office/drawing/2014/main" val="2756198436"/>
                    </a:ext>
                  </a:extLst>
                </a:gridCol>
              </a:tblGrid>
              <a:tr h="727374">
                <a:tc>
                  <a:txBody>
                    <a:bodyPr/>
                    <a:lstStyle/>
                    <a:p>
                      <a:pPr algn="ctr"/>
                      <a:endParaRPr lang="en-US" sz="3600" dirty="0"/>
                    </a:p>
                  </a:txBody>
                  <a:tcPr/>
                </a:tc>
                <a:tc>
                  <a:txBody>
                    <a:bodyPr/>
                    <a:lstStyle/>
                    <a:p>
                      <a:pPr algn="ctr"/>
                      <a:r>
                        <a:rPr lang="en-US" sz="3600" dirty="0"/>
                        <a:t>2019</a:t>
                      </a:r>
                    </a:p>
                  </a:txBody>
                  <a:tcPr/>
                </a:tc>
                <a:tc>
                  <a:txBody>
                    <a:bodyPr/>
                    <a:lstStyle/>
                    <a:p>
                      <a:pPr algn="ctr"/>
                      <a:r>
                        <a:rPr lang="en-US" sz="3600" dirty="0"/>
                        <a:t>2020</a:t>
                      </a:r>
                    </a:p>
                  </a:txBody>
                  <a:tcPr/>
                </a:tc>
                <a:tc>
                  <a:txBody>
                    <a:bodyPr/>
                    <a:lstStyle/>
                    <a:p>
                      <a:pPr algn="ctr"/>
                      <a:r>
                        <a:rPr lang="en-US" sz="3600" dirty="0"/>
                        <a:t>2022</a:t>
                      </a:r>
                    </a:p>
                  </a:txBody>
                  <a:tcPr/>
                </a:tc>
                <a:tc>
                  <a:txBody>
                    <a:bodyPr/>
                    <a:lstStyle/>
                    <a:p>
                      <a:pPr algn="ctr"/>
                      <a:r>
                        <a:rPr lang="en-US" sz="3600" dirty="0"/>
                        <a:t>2023</a:t>
                      </a:r>
                    </a:p>
                  </a:txBody>
                  <a:tcPr/>
                </a:tc>
                <a:tc>
                  <a:txBody>
                    <a:bodyPr/>
                    <a:lstStyle/>
                    <a:p>
                      <a:pPr algn="ctr"/>
                      <a:r>
                        <a:rPr lang="en-US" sz="3600" dirty="0"/>
                        <a:t>2024</a:t>
                      </a:r>
                    </a:p>
                  </a:txBody>
                  <a:tcPr/>
                </a:tc>
                <a:extLst>
                  <a:ext uri="{0D108BD9-81ED-4DB2-BD59-A6C34878D82A}">
                    <a16:rowId xmlns:a16="http://schemas.microsoft.com/office/drawing/2014/main" val="130750869"/>
                  </a:ext>
                </a:extLst>
              </a:tr>
              <a:tr h="727374">
                <a:tc>
                  <a:txBody>
                    <a:bodyPr/>
                    <a:lstStyle/>
                    <a:p>
                      <a:pPr algn="ctr"/>
                      <a:r>
                        <a:rPr lang="en-US" sz="3600" dirty="0"/>
                        <a:t>MD</a:t>
                      </a:r>
                    </a:p>
                  </a:txBody>
                  <a:tcPr/>
                </a:tc>
                <a:tc>
                  <a:txBody>
                    <a:bodyPr/>
                    <a:lstStyle/>
                    <a:p>
                      <a:pPr algn="ctr"/>
                      <a:r>
                        <a:rPr lang="en-US" sz="3600" dirty="0"/>
                        <a:t>2124</a:t>
                      </a:r>
                    </a:p>
                  </a:txBody>
                  <a:tcPr/>
                </a:tc>
                <a:tc>
                  <a:txBody>
                    <a:bodyPr/>
                    <a:lstStyle/>
                    <a:p>
                      <a:pPr algn="ctr"/>
                      <a:r>
                        <a:rPr lang="en-US" sz="3600" dirty="0"/>
                        <a:t>2204</a:t>
                      </a:r>
                    </a:p>
                  </a:txBody>
                  <a:tcPr/>
                </a:tc>
                <a:tc>
                  <a:txBody>
                    <a:bodyPr/>
                    <a:lstStyle/>
                    <a:p>
                      <a:pPr algn="ctr"/>
                      <a:r>
                        <a:rPr lang="en-US" sz="3600" dirty="0"/>
                        <a:t>2095</a:t>
                      </a:r>
                    </a:p>
                  </a:txBody>
                  <a:tcPr/>
                </a:tc>
                <a:tc>
                  <a:txBody>
                    <a:bodyPr/>
                    <a:lstStyle/>
                    <a:p>
                      <a:pPr algn="ctr"/>
                      <a:r>
                        <a:rPr lang="en-US" sz="3600" dirty="0"/>
                        <a:t>2058</a:t>
                      </a:r>
                    </a:p>
                  </a:txBody>
                  <a:tcPr/>
                </a:tc>
                <a:tc>
                  <a:txBody>
                    <a:bodyPr/>
                    <a:lstStyle/>
                    <a:p>
                      <a:pPr algn="ctr"/>
                      <a:r>
                        <a:rPr lang="en-US" sz="3600" dirty="0"/>
                        <a:t>1831</a:t>
                      </a:r>
                    </a:p>
                  </a:txBody>
                  <a:tcPr/>
                </a:tc>
                <a:extLst>
                  <a:ext uri="{0D108BD9-81ED-4DB2-BD59-A6C34878D82A}">
                    <a16:rowId xmlns:a16="http://schemas.microsoft.com/office/drawing/2014/main" val="2769231537"/>
                  </a:ext>
                </a:extLst>
              </a:tr>
              <a:tr h="727374">
                <a:tc>
                  <a:txBody>
                    <a:bodyPr/>
                    <a:lstStyle/>
                    <a:p>
                      <a:pPr algn="ctr"/>
                      <a:r>
                        <a:rPr lang="en-US" sz="3600" dirty="0"/>
                        <a:t>IMG</a:t>
                      </a:r>
                    </a:p>
                  </a:txBody>
                  <a:tcPr/>
                </a:tc>
                <a:tc>
                  <a:txBody>
                    <a:bodyPr/>
                    <a:lstStyle/>
                    <a:p>
                      <a:pPr algn="ctr"/>
                      <a:r>
                        <a:rPr lang="en-US" sz="3600" dirty="0"/>
                        <a:t>2125</a:t>
                      </a:r>
                    </a:p>
                  </a:txBody>
                  <a:tcPr/>
                </a:tc>
                <a:tc>
                  <a:txBody>
                    <a:bodyPr/>
                    <a:lstStyle/>
                    <a:p>
                      <a:pPr algn="ctr"/>
                      <a:r>
                        <a:rPr lang="en-US" sz="3600" dirty="0"/>
                        <a:t>2087</a:t>
                      </a:r>
                    </a:p>
                  </a:txBody>
                  <a:tcPr/>
                </a:tc>
                <a:tc>
                  <a:txBody>
                    <a:bodyPr/>
                    <a:lstStyle/>
                    <a:p>
                      <a:pPr algn="ctr"/>
                      <a:r>
                        <a:rPr lang="en-US" sz="3600" dirty="0"/>
                        <a:t>1940</a:t>
                      </a:r>
                    </a:p>
                  </a:txBody>
                  <a:tcPr/>
                </a:tc>
                <a:tc>
                  <a:txBody>
                    <a:bodyPr/>
                    <a:lstStyle/>
                    <a:p>
                      <a:pPr algn="ctr"/>
                      <a:r>
                        <a:rPr lang="en-US" sz="3600" dirty="0"/>
                        <a:t>1806</a:t>
                      </a:r>
                    </a:p>
                  </a:txBody>
                  <a:tcPr/>
                </a:tc>
                <a:tc>
                  <a:txBody>
                    <a:bodyPr/>
                    <a:lstStyle/>
                    <a:p>
                      <a:pPr algn="ctr"/>
                      <a:r>
                        <a:rPr lang="en-US" sz="3600" dirty="0"/>
                        <a:t>1769</a:t>
                      </a:r>
                    </a:p>
                  </a:txBody>
                  <a:tcPr/>
                </a:tc>
                <a:extLst>
                  <a:ext uri="{0D108BD9-81ED-4DB2-BD59-A6C34878D82A}">
                    <a16:rowId xmlns:a16="http://schemas.microsoft.com/office/drawing/2014/main" val="3886270349"/>
                  </a:ext>
                </a:extLst>
              </a:tr>
              <a:tr h="727374">
                <a:tc>
                  <a:txBody>
                    <a:bodyPr/>
                    <a:lstStyle/>
                    <a:p>
                      <a:pPr algn="ctr"/>
                      <a:r>
                        <a:rPr lang="en-US" sz="3600" dirty="0"/>
                        <a:t>DO</a:t>
                      </a:r>
                    </a:p>
                  </a:txBody>
                  <a:tcPr/>
                </a:tc>
                <a:tc>
                  <a:txBody>
                    <a:bodyPr/>
                    <a:lstStyle/>
                    <a:p>
                      <a:pPr algn="ctr"/>
                      <a:r>
                        <a:rPr lang="en-US" sz="3600" dirty="0"/>
                        <a:t>652</a:t>
                      </a:r>
                    </a:p>
                  </a:txBody>
                  <a:tcPr/>
                </a:tc>
                <a:tc>
                  <a:txBody>
                    <a:bodyPr/>
                    <a:lstStyle/>
                    <a:p>
                      <a:pPr algn="ctr"/>
                      <a:r>
                        <a:rPr lang="en-US" sz="3600" dirty="0"/>
                        <a:t>645</a:t>
                      </a:r>
                    </a:p>
                  </a:txBody>
                  <a:tcPr/>
                </a:tc>
                <a:tc>
                  <a:txBody>
                    <a:bodyPr/>
                    <a:lstStyle/>
                    <a:p>
                      <a:pPr algn="ctr"/>
                      <a:r>
                        <a:rPr lang="en-US" sz="3600" dirty="0"/>
                        <a:t>774</a:t>
                      </a:r>
                    </a:p>
                  </a:txBody>
                  <a:tcPr/>
                </a:tc>
                <a:tc>
                  <a:txBody>
                    <a:bodyPr/>
                    <a:lstStyle/>
                    <a:p>
                      <a:pPr algn="ctr"/>
                      <a:r>
                        <a:rPr lang="en-US" sz="3600" dirty="0"/>
                        <a:t>787</a:t>
                      </a:r>
                    </a:p>
                  </a:txBody>
                  <a:tcPr/>
                </a:tc>
                <a:tc>
                  <a:txBody>
                    <a:bodyPr/>
                    <a:lstStyle/>
                    <a:p>
                      <a:pPr algn="ctr"/>
                      <a:r>
                        <a:rPr lang="en-US" sz="3600" dirty="0"/>
                        <a:t>739</a:t>
                      </a:r>
                    </a:p>
                  </a:txBody>
                  <a:tcPr/>
                </a:tc>
                <a:extLst>
                  <a:ext uri="{0D108BD9-81ED-4DB2-BD59-A6C34878D82A}">
                    <a16:rowId xmlns:a16="http://schemas.microsoft.com/office/drawing/2014/main" val="1456836046"/>
                  </a:ext>
                </a:extLst>
              </a:tr>
              <a:tr h="727374">
                <a:tc>
                  <a:txBody>
                    <a:bodyPr/>
                    <a:lstStyle/>
                    <a:p>
                      <a:pPr algn="ctr"/>
                      <a:r>
                        <a:rPr lang="en-US" sz="3600" dirty="0"/>
                        <a:t>Total</a:t>
                      </a:r>
                    </a:p>
                  </a:txBody>
                  <a:tcPr/>
                </a:tc>
                <a:tc>
                  <a:txBody>
                    <a:bodyPr/>
                    <a:lstStyle/>
                    <a:p>
                      <a:pPr algn="ctr"/>
                      <a:r>
                        <a:rPr lang="en-US" sz="3600" dirty="0"/>
                        <a:t>4951</a:t>
                      </a:r>
                    </a:p>
                  </a:txBody>
                  <a:tcPr/>
                </a:tc>
                <a:tc>
                  <a:txBody>
                    <a:bodyPr/>
                    <a:lstStyle/>
                    <a:p>
                      <a:pPr algn="ctr"/>
                      <a:r>
                        <a:rPr lang="en-US" sz="3600" dirty="0"/>
                        <a:t>4936</a:t>
                      </a:r>
                    </a:p>
                  </a:txBody>
                  <a:tcPr/>
                </a:tc>
                <a:tc>
                  <a:txBody>
                    <a:bodyPr/>
                    <a:lstStyle/>
                    <a:p>
                      <a:pPr algn="ctr"/>
                      <a:r>
                        <a:rPr lang="en-US" sz="3600" dirty="0"/>
                        <a:t>4809</a:t>
                      </a:r>
                    </a:p>
                  </a:txBody>
                  <a:tcPr/>
                </a:tc>
                <a:tc>
                  <a:txBody>
                    <a:bodyPr/>
                    <a:lstStyle/>
                    <a:p>
                      <a:pPr algn="ctr"/>
                      <a:r>
                        <a:rPr lang="en-US" sz="3600" dirty="0"/>
                        <a:t>4651</a:t>
                      </a:r>
                    </a:p>
                  </a:txBody>
                  <a:tcPr/>
                </a:tc>
                <a:tc>
                  <a:txBody>
                    <a:bodyPr/>
                    <a:lstStyle/>
                    <a:p>
                      <a:pPr algn="ctr"/>
                      <a:r>
                        <a:rPr lang="en-US" sz="3600" dirty="0"/>
                        <a:t>4379</a:t>
                      </a:r>
                    </a:p>
                  </a:txBody>
                  <a:tcPr/>
                </a:tc>
                <a:extLst>
                  <a:ext uri="{0D108BD9-81ED-4DB2-BD59-A6C34878D82A}">
                    <a16:rowId xmlns:a16="http://schemas.microsoft.com/office/drawing/2014/main" val="2675672526"/>
                  </a:ext>
                </a:extLst>
              </a:tr>
            </a:tbl>
          </a:graphicData>
        </a:graphic>
      </p:graphicFrame>
      <p:sp>
        <p:nvSpPr>
          <p:cNvPr id="15" name="Title 1">
            <a:extLst>
              <a:ext uri="{FF2B5EF4-FFF2-40B4-BE49-F238E27FC236}">
                <a16:creationId xmlns:a16="http://schemas.microsoft.com/office/drawing/2014/main" id="{AAB8C101-D005-7D99-9F21-B1318C7D5536}"/>
              </a:ext>
            </a:extLst>
          </p:cNvPr>
          <p:cNvSpPr>
            <a:spLocks noGrp="1"/>
          </p:cNvSpPr>
          <p:nvPr>
            <p:ph type="title"/>
          </p:nvPr>
        </p:nvSpPr>
        <p:spPr>
          <a:xfrm>
            <a:off x="1" y="365125"/>
            <a:ext cx="12053454" cy="1325563"/>
          </a:xfrm>
        </p:spPr>
        <p:txBody>
          <a:bodyPr>
            <a:normAutofit fontScale="90000"/>
          </a:bodyPr>
          <a:lstStyle/>
          <a:p>
            <a:pPr algn="ctr"/>
            <a:r>
              <a:rPr lang="en-US" sz="4800" dirty="0">
                <a:latin typeface="+mn-lt"/>
              </a:rPr>
              <a:t>Medical Student Applicants to Pediatrics</a:t>
            </a:r>
            <a:br>
              <a:rPr lang="en-US" sz="4800" dirty="0">
                <a:latin typeface="+mn-lt"/>
              </a:rPr>
            </a:br>
            <a:r>
              <a:rPr lang="en-US" sz="4800" dirty="0">
                <a:latin typeface="+mn-lt"/>
              </a:rPr>
              <a:t>ERAS Data Show a Steady Decline</a:t>
            </a:r>
            <a:endParaRPr lang="en-US" sz="4800" strike="sngStrike" dirty="0">
              <a:solidFill>
                <a:srgbClr val="FF0000"/>
              </a:solidFill>
              <a:latin typeface="+mn-lt"/>
            </a:endParaRPr>
          </a:p>
        </p:txBody>
      </p:sp>
      <p:grpSp>
        <p:nvGrpSpPr>
          <p:cNvPr id="19" name="Group 18">
            <a:extLst>
              <a:ext uri="{FF2B5EF4-FFF2-40B4-BE49-F238E27FC236}">
                <a16:creationId xmlns:a16="http://schemas.microsoft.com/office/drawing/2014/main" id="{46C06E47-E9BF-E42C-E2ED-CA4460258256}"/>
              </a:ext>
            </a:extLst>
          </p:cNvPr>
          <p:cNvGrpSpPr/>
          <p:nvPr/>
        </p:nvGrpSpPr>
        <p:grpSpPr>
          <a:xfrm>
            <a:off x="2483708" y="2785135"/>
            <a:ext cx="8545427" cy="523220"/>
            <a:chOff x="2483708" y="2785135"/>
            <a:chExt cx="8545427" cy="523220"/>
          </a:xfrm>
        </p:grpSpPr>
        <p:sp>
          <p:nvSpPr>
            <p:cNvPr id="4" name="TextBox 3">
              <a:extLst>
                <a:ext uri="{FF2B5EF4-FFF2-40B4-BE49-F238E27FC236}">
                  <a16:creationId xmlns:a16="http://schemas.microsoft.com/office/drawing/2014/main" id="{D9D9D58C-32CF-D4CA-1077-B439E9C90629}"/>
                </a:ext>
              </a:extLst>
            </p:cNvPr>
            <p:cNvSpPr txBox="1"/>
            <p:nvPr/>
          </p:nvSpPr>
          <p:spPr>
            <a:xfrm>
              <a:off x="9910118" y="2785135"/>
              <a:ext cx="10807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13.5%</a:t>
              </a:r>
            </a:p>
          </p:txBody>
        </p:sp>
        <p:sp>
          <p:nvSpPr>
            <p:cNvPr id="7" name="Rectangle 6">
              <a:extLst>
                <a:ext uri="{FF2B5EF4-FFF2-40B4-BE49-F238E27FC236}">
                  <a16:creationId xmlns:a16="http://schemas.microsoft.com/office/drawing/2014/main" id="{6A8F1BA2-B482-D52B-093C-96454BB49D00}"/>
                </a:ext>
              </a:extLst>
            </p:cNvPr>
            <p:cNvSpPr/>
            <p:nvPr/>
          </p:nvSpPr>
          <p:spPr>
            <a:xfrm>
              <a:off x="2483708" y="2785135"/>
              <a:ext cx="7142206" cy="5232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21B09502-B2BE-7A39-2E7F-9E4073A6C766}"/>
                </a:ext>
              </a:extLst>
            </p:cNvPr>
            <p:cNvCxnSpPr/>
            <p:nvPr/>
          </p:nvCxnSpPr>
          <p:spPr>
            <a:xfrm>
              <a:off x="11029135" y="2851155"/>
              <a:ext cx="0" cy="457200"/>
            </a:xfrm>
            <a:prstGeom prst="straightConnector1">
              <a:avLst/>
            </a:prstGeom>
            <a:ln w="38100">
              <a:solidFill>
                <a:srgbClr val="FF0000"/>
              </a:solidFill>
              <a:headEnd w="lg" len="lg"/>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C94799C-36A8-43C7-B0A3-DCA1AB6D5662}"/>
              </a:ext>
            </a:extLst>
          </p:cNvPr>
          <p:cNvGrpSpPr/>
          <p:nvPr/>
        </p:nvGrpSpPr>
        <p:grpSpPr>
          <a:xfrm>
            <a:off x="2487824" y="3518307"/>
            <a:ext cx="8541306" cy="560227"/>
            <a:chOff x="2487824" y="3518307"/>
            <a:chExt cx="8541306" cy="560227"/>
          </a:xfrm>
        </p:grpSpPr>
        <p:sp>
          <p:nvSpPr>
            <p:cNvPr id="5" name="TextBox 4">
              <a:extLst>
                <a:ext uri="{FF2B5EF4-FFF2-40B4-BE49-F238E27FC236}">
                  <a16:creationId xmlns:a16="http://schemas.microsoft.com/office/drawing/2014/main" id="{60E542F1-C628-696B-F0B2-6775C365C85D}"/>
                </a:ext>
              </a:extLst>
            </p:cNvPr>
            <p:cNvSpPr txBox="1"/>
            <p:nvPr/>
          </p:nvSpPr>
          <p:spPr>
            <a:xfrm>
              <a:off x="9910118" y="3555314"/>
              <a:ext cx="10807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16.8%</a:t>
              </a:r>
            </a:p>
          </p:txBody>
        </p:sp>
        <p:sp>
          <p:nvSpPr>
            <p:cNvPr id="8" name="Rectangle 7">
              <a:extLst>
                <a:ext uri="{FF2B5EF4-FFF2-40B4-BE49-F238E27FC236}">
                  <a16:creationId xmlns:a16="http://schemas.microsoft.com/office/drawing/2014/main" id="{CF5DAECA-7049-E074-4BE6-F14910BB13E3}"/>
                </a:ext>
              </a:extLst>
            </p:cNvPr>
            <p:cNvSpPr/>
            <p:nvPr/>
          </p:nvSpPr>
          <p:spPr>
            <a:xfrm>
              <a:off x="2487824" y="3518307"/>
              <a:ext cx="7142206" cy="5232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DFE3FA82-9B61-7A87-141F-F1416D9F446D}"/>
                </a:ext>
              </a:extLst>
            </p:cNvPr>
            <p:cNvCxnSpPr/>
            <p:nvPr/>
          </p:nvCxnSpPr>
          <p:spPr>
            <a:xfrm>
              <a:off x="11029130" y="3599304"/>
              <a:ext cx="0" cy="457200"/>
            </a:xfrm>
            <a:prstGeom prst="straightConnector1">
              <a:avLst/>
            </a:prstGeom>
            <a:ln w="38100">
              <a:solidFill>
                <a:srgbClr val="FF0000"/>
              </a:solidFill>
              <a:headEnd w="lg" len="lg"/>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DE7272C-03DF-A059-3EDD-FA1640B37617}"/>
              </a:ext>
            </a:extLst>
          </p:cNvPr>
          <p:cNvGrpSpPr/>
          <p:nvPr/>
        </p:nvGrpSpPr>
        <p:grpSpPr>
          <a:xfrm>
            <a:off x="2491940" y="4968174"/>
            <a:ext cx="8537185" cy="529055"/>
            <a:chOff x="2491940" y="4968174"/>
            <a:chExt cx="8537185" cy="529055"/>
          </a:xfrm>
        </p:grpSpPr>
        <p:sp>
          <p:nvSpPr>
            <p:cNvPr id="6" name="TextBox 5">
              <a:extLst>
                <a:ext uri="{FF2B5EF4-FFF2-40B4-BE49-F238E27FC236}">
                  <a16:creationId xmlns:a16="http://schemas.microsoft.com/office/drawing/2014/main" id="{60FFC1E2-1C0B-01A8-B2A4-47BE6ADC09D1}"/>
                </a:ext>
              </a:extLst>
            </p:cNvPr>
            <p:cNvSpPr txBox="1"/>
            <p:nvPr/>
          </p:nvSpPr>
          <p:spPr>
            <a:xfrm>
              <a:off x="9910118" y="4974009"/>
              <a:ext cx="10807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11.5%</a:t>
              </a:r>
            </a:p>
          </p:txBody>
        </p:sp>
        <p:sp>
          <p:nvSpPr>
            <p:cNvPr id="9" name="Rectangle 8">
              <a:extLst>
                <a:ext uri="{FF2B5EF4-FFF2-40B4-BE49-F238E27FC236}">
                  <a16:creationId xmlns:a16="http://schemas.microsoft.com/office/drawing/2014/main" id="{6EA10A3A-250A-9D6A-605A-D2BA9E5A9547}"/>
                </a:ext>
              </a:extLst>
            </p:cNvPr>
            <p:cNvSpPr/>
            <p:nvPr/>
          </p:nvSpPr>
          <p:spPr>
            <a:xfrm>
              <a:off x="2491940" y="4968174"/>
              <a:ext cx="7142206" cy="5232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D96459EF-6C2D-8A42-EF7D-D27C55096758}"/>
                </a:ext>
              </a:extLst>
            </p:cNvPr>
            <p:cNvCxnSpPr/>
            <p:nvPr/>
          </p:nvCxnSpPr>
          <p:spPr>
            <a:xfrm>
              <a:off x="11029125" y="5012477"/>
              <a:ext cx="0" cy="457200"/>
            </a:xfrm>
            <a:prstGeom prst="straightConnector1">
              <a:avLst/>
            </a:prstGeom>
            <a:ln w="38100">
              <a:solidFill>
                <a:srgbClr val="FF0000"/>
              </a:solidFill>
              <a:headEnd w="lg" len="lg"/>
              <a:tailEnd type="triangle" w="lg"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D078CBA-F9DD-A47D-8299-F61B93272675}"/>
              </a:ext>
            </a:extLst>
          </p:cNvPr>
          <p:cNvSpPr txBox="1"/>
          <p:nvPr/>
        </p:nvSpPr>
        <p:spPr>
          <a:xfrm>
            <a:off x="9486503" y="6285671"/>
            <a:ext cx="2621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14" name="Title 1">
            <a:extLst>
              <a:ext uri="{FF2B5EF4-FFF2-40B4-BE49-F238E27FC236}">
                <a16:creationId xmlns:a16="http://schemas.microsoft.com/office/drawing/2014/main" id="{45C1D4DB-2C97-B9EB-02DF-23FAF4413239}"/>
              </a:ext>
            </a:extLst>
          </p:cNvPr>
          <p:cNvSpPr txBox="1">
            <a:spLocks/>
          </p:cNvSpPr>
          <p:nvPr/>
        </p:nvSpPr>
        <p:spPr>
          <a:xfrm>
            <a:off x="0" y="5991689"/>
            <a:ext cx="12192000" cy="104963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22" name="Picture 21">
            <a:extLst>
              <a:ext uri="{FF2B5EF4-FFF2-40B4-BE49-F238E27FC236}">
                <a16:creationId xmlns:a16="http://schemas.microsoft.com/office/drawing/2014/main" id="{659BA4B9-99B9-6569-08EA-FB538815B1DD}"/>
              </a:ext>
            </a:extLst>
          </p:cNvPr>
          <p:cNvPicPr>
            <a:picLocks noChangeAspect="1"/>
          </p:cNvPicPr>
          <p:nvPr/>
        </p:nvPicPr>
        <p:blipFill>
          <a:blip r:embed="rId4"/>
          <a:stretch>
            <a:fillRect/>
          </a:stretch>
        </p:blipFill>
        <p:spPr>
          <a:xfrm>
            <a:off x="9615860" y="6333850"/>
            <a:ext cx="452412" cy="373652"/>
          </a:xfrm>
          <a:prstGeom prst="rect">
            <a:avLst/>
          </a:prstGeom>
        </p:spPr>
      </p:pic>
      <p:pic>
        <p:nvPicPr>
          <p:cNvPr id="23" name="Picture 22">
            <a:extLst>
              <a:ext uri="{FF2B5EF4-FFF2-40B4-BE49-F238E27FC236}">
                <a16:creationId xmlns:a16="http://schemas.microsoft.com/office/drawing/2014/main" id="{46317912-8AE7-B806-9FE1-8A6E8F20E61E}"/>
              </a:ext>
            </a:extLst>
          </p:cNvPr>
          <p:cNvPicPr>
            <a:picLocks noChangeAspect="1"/>
          </p:cNvPicPr>
          <p:nvPr/>
        </p:nvPicPr>
        <p:blipFill rotWithShape="1">
          <a:blip r:embed="rId5"/>
          <a:srcRect r="58876"/>
          <a:stretch/>
        </p:blipFill>
        <p:spPr>
          <a:xfrm>
            <a:off x="502508" y="6169571"/>
            <a:ext cx="626678" cy="671762"/>
          </a:xfrm>
          <a:prstGeom prst="rect">
            <a:avLst/>
          </a:prstGeom>
        </p:spPr>
      </p:pic>
    </p:spTree>
    <p:extLst>
      <p:ext uri="{BB962C8B-B14F-4D97-AF65-F5344CB8AC3E}">
        <p14:creationId xmlns:p14="http://schemas.microsoft.com/office/powerpoint/2010/main" val="6856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5F54B-C3B8-CB46-D4A3-22CFC96FDA6A}"/>
              </a:ext>
            </a:extLst>
          </p:cNvPr>
          <p:cNvSpPr>
            <a:spLocks noGrp="1"/>
          </p:cNvSpPr>
          <p:nvPr>
            <p:ph sz="half" idx="1"/>
          </p:nvPr>
        </p:nvSpPr>
        <p:spPr/>
        <p:txBody>
          <a:bodyPr/>
          <a:lstStyle/>
          <a:p>
            <a:r>
              <a:rPr lang="en-US" dirty="0">
                <a:solidFill>
                  <a:srgbClr val="2A4FF3"/>
                </a:solidFill>
              </a:rPr>
              <a:t>Adolescent Medicine</a:t>
            </a:r>
          </a:p>
          <a:p>
            <a:r>
              <a:rPr lang="en-US" dirty="0">
                <a:solidFill>
                  <a:schemeClr val="bg1">
                    <a:lumMod val="75000"/>
                  </a:schemeClr>
                </a:solidFill>
              </a:rPr>
              <a:t>Cardiology</a:t>
            </a:r>
          </a:p>
          <a:p>
            <a:r>
              <a:rPr lang="en-US" dirty="0">
                <a:solidFill>
                  <a:srgbClr val="2A4FF3"/>
                </a:solidFill>
              </a:rPr>
              <a:t>Child Abuse</a:t>
            </a:r>
          </a:p>
          <a:p>
            <a:r>
              <a:rPr lang="en-US" dirty="0">
                <a:solidFill>
                  <a:srgbClr val="2A4FF3"/>
                </a:solidFill>
              </a:rPr>
              <a:t>Critical Care Medicine</a:t>
            </a:r>
          </a:p>
          <a:p>
            <a:r>
              <a:rPr lang="en-US" dirty="0">
                <a:solidFill>
                  <a:srgbClr val="2A4FF3"/>
                </a:solidFill>
              </a:rPr>
              <a:t>Developmental Pediatrics</a:t>
            </a:r>
          </a:p>
          <a:p>
            <a:r>
              <a:rPr lang="en-US" dirty="0">
                <a:solidFill>
                  <a:srgbClr val="2A4FF3"/>
                </a:solidFill>
              </a:rPr>
              <a:t>Emergency Medicine</a:t>
            </a:r>
          </a:p>
          <a:p>
            <a:r>
              <a:rPr lang="en-US" dirty="0">
                <a:solidFill>
                  <a:srgbClr val="2A4FF3"/>
                </a:solidFill>
              </a:rPr>
              <a:t>Endocrinology</a:t>
            </a:r>
          </a:p>
          <a:p>
            <a:r>
              <a:rPr lang="en-US" dirty="0">
                <a:solidFill>
                  <a:srgbClr val="2A4FF3"/>
                </a:solidFill>
              </a:rPr>
              <a:t>Gastroenterology</a:t>
            </a:r>
          </a:p>
          <a:p>
            <a:endParaRPr lang="en-US" dirty="0"/>
          </a:p>
        </p:txBody>
      </p:sp>
      <p:sp>
        <p:nvSpPr>
          <p:cNvPr id="4" name="Content Placeholder 3">
            <a:extLst>
              <a:ext uri="{FF2B5EF4-FFF2-40B4-BE49-F238E27FC236}">
                <a16:creationId xmlns:a16="http://schemas.microsoft.com/office/drawing/2014/main" id="{DA6CE843-92BA-1963-C795-D182BA9B0E9C}"/>
              </a:ext>
            </a:extLst>
          </p:cNvPr>
          <p:cNvSpPr>
            <a:spLocks noGrp="1"/>
          </p:cNvSpPr>
          <p:nvPr>
            <p:ph sz="half" idx="2"/>
          </p:nvPr>
        </p:nvSpPr>
        <p:spPr/>
        <p:txBody>
          <a:bodyPr/>
          <a:lstStyle/>
          <a:p>
            <a:r>
              <a:rPr lang="en-US" dirty="0">
                <a:solidFill>
                  <a:srgbClr val="2A4FF3"/>
                </a:solidFill>
              </a:rPr>
              <a:t>Hematology/Oncology</a:t>
            </a:r>
          </a:p>
          <a:p>
            <a:r>
              <a:rPr lang="en-US" dirty="0">
                <a:solidFill>
                  <a:schemeClr val="bg1">
                    <a:lumMod val="75000"/>
                  </a:schemeClr>
                </a:solidFill>
              </a:rPr>
              <a:t>Hospital Medicine</a:t>
            </a:r>
          </a:p>
          <a:p>
            <a:r>
              <a:rPr lang="en-US" dirty="0">
                <a:solidFill>
                  <a:srgbClr val="2A4FF3"/>
                </a:solidFill>
              </a:rPr>
              <a:t>Infectious Diseases</a:t>
            </a:r>
          </a:p>
          <a:p>
            <a:r>
              <a:rPr lang="en-US" dirty="0">
                <a:solidFill>
                  <a:srgbClr val="2A4FF3"/>
                </a:solidFill>
              </a:rPr>
              <a:t>Nephrology</a:t>
            </a:r>
          </a:p>
          <a:p>
            <a:r>
              <a:rPr lang="en-US" dirty="0">
                <a:solidFill>
                  <a:srgbClr val="2A4FF3"/>
                </a:solidFill>
              </a:rPr>
              <a:t>Neonatology</a:t>
            </a:r>
          </a:p>
          <a:p>
            <a:r>
              <a:rPr lang="en-US" dirty="0">
                <a:solidFill>
                  <a:srgbClr val="2A4FF3"/>
                </a:solidFill>
              </a:rPr>
              <a:t>Pulmonology</a:t>
            </a:r>
          </a:p>
          <a:p>
            <a:r>
              <a:rPr lang="en-US" dirty="0">
                <a:solidFill>
                  <a:srgbClr val="2A4FF3"/>
                </a:solidFill>
              </a:rPr>
              <a:t>Rheumatology</a:t>
            </a:r>
          </a:p>
          <a:p>
            <a:endParaRPr lang="en-US" dirty="0"/>
          </a:p>
        </p:txBody>
      </p:sp>
      <p:sp>
        <p:nvSpPr>
          <p:cNvPr id="8" name="Title 1">
            <a:extLst>
              <a:ext uri="{FF2B5EF4-FFF2-40B4-BE49-F238E27FC236}">
                <a16:creationId xmlns:a16="http://schemas.microsoft.com/office/drawing/2014/main" id="{99A8D86C-E538-4BCE-C697-5B7237B4BD5C}"/>
              </a:ext>
            </a:extLst>
          </p:cNvPr>
          <p:cNvSpPr>
            <a:spLocks noGrp="1"/>
          </p:cNvSpPr>
          <p:nvPr>
            <p:ph type="title"/>
          </p:nvPr>
        </p:nvSpPr>
        <p:spPr>
          <a:xfrm>
            <a:off x="838200" y="365125"/>
            <a:ext cx="10515600" cy="1325563"/>
          </a:xfrm>
        </p:spPr>
        <p:txBody>
          <a:bodyPr>
            <a:normAutofit/>
          </a:bodyPr>
          <a:lstStyle/>
          <a:p>
            <a:r>
              <a:rPr lang="en-US" dirty="0"/>
              <a:t>Pediatric subspecialty fellowships with fewer applicants than positions in </a:t>
            </a:r>
            <a:r>
              <a:rPr lang="en-US" b="1" u="sng" dirty="0">
                <a:solidFill>
                  <a:srgbClr val="2A4FF3"/>
                </a:solidFill>
              </a:rPr>
              <a:t>2024</a:t>
            </a:r>
            <a:r>
              <a:rPr lang="en-US" dirty="0">
                <a:solidFill>
                  <a:srgbClr val="2A4FF3"/>
                </a:solidFill>
              </a:rPr>
              <a:t> cycle</a:t>
            </a:r>
          </a:p>
        </p:txBody>
      </p:sp>
      <p:sp>
        <p:nvSpPr>
          <p:cNvPr id="2" name="TextBox 1">
            <a:extLst>
              <a:ext uri="{FF2B5EF4-FFF2-40B4-BE49-F238E27FC236}">
                <a16:creationId xmlns:a16="http://schemas.microsoft.com/office/drawing/2014/main" id="{E837CB43-593D-9CB1-D9C2-3BB1A10CA1B0}"/>
              </a:ext>
            </a:extLst>
          </p:cNvPr>
          <p:cNvSpPr txBox="1"/>
          <p:nvPr/>
        </p:nvSpPr>
        <p:spPr>
          <a:xfrm>
            <a:off x="9653736" y="6237171"/>
            <a:ext cx="2270182"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@AMSPDC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#Peds2025Workforce</a:t>
            </a:r>
          </a:p>
        </p:txBody>
      </p:sp>
      <p:sp>
        <p:nvSpPr>
          <p:cNvPr id="5" name="Title 1">
            <a:extLst>
              <a:ext uri="{FF2B5EF4-FFF2-40B4-BE49-F238E27FC236}">
                <a16:creationId xmlns:a16="http://schemas.microsoft.com/office/drawing/2014/main" id="{DF569D3D-8274-3CA7-77E4-2050891F327A}"/>
              </a:ext>
            </a:extLst>
          </p:cNvPr>
          <p:cNvSpPr txBox="1">
            <a:spLocks/>
          </p:cNvSpPr>
          <p:nvPr/>
        </p:nvSpPr>
        <p:spPr>
          <a:xfrm>
            <a:off x="816194" y="5810296"/>
            <a:ext cx="10559612" cy="909094"/>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1500" b="0"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br>
              <a:rPr kumimoji="0" lang="en-US" sz="1500" b="1" i="0" u="none" strike="noStrike" kern="1200" cap="none" spc="0" normalizeH="0" baseline="0" noProof="0" dirty="0">
                <a:ln>
                  <a:noFill/>
                </a:ln>
                <a:solidFill>
                  <a:srgbClr val="595959">
                    <a:lumMod val="75000"/>
                  </a:srgbClr>
                </a:solidFill>
                <a:effectLst/>
                <a:uLnTx/>
                <a:uFillTx/>
                <a:latin typeface="Franklin Gothic Book"/>
                <a:ea typeface="Arial" charset="0"/>
                <a:cs typeface="Arial" charset="0"/>
              </a:rPr>
            </a:b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Pediatrics 2025: The AMSPDC Workforce Initiative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hlinkClick r:id="rId3"/>
              </a:rPr>
              <a:t>www.amspdc.org/workforce</a:t>
            </a:r>
            <a:r>
              <a:rPr kumimoji="0" lang="en-US" sz="1500" b="1"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t>          </a:t>
            </a:r>
            <a:br>
              <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rPr>
            </a:br>
            <a:endParaRPr kumimoji="0" lang="en-US" sz="2700" b="0" i="0" u="none" strike="noStrike" kern="1200" cap="none" spc="0" normalizeH="0" baseline="0" noProof="0" dirty="0">
              <a:ln>
                <a:noFill/>
              </a:ln>
              <a:solidFill>
                <a:srgbClr val="595959">
                  <a:lumMod val="75000"/>
                </a:srgbClr>
              </a:solidFill>
              <a:effectLst/>
              <a:uLnTx/>
              <a:uFillTx/>
              <a:latin typeface="Calibri" panose="020F0502020204030204" pitchFamily="34" charset="0"/>
              <a:ea typeface="Arial" charset="0"/>
              <a:cs typeface="Calibri" panose="020F0502020204030204" pitchFamily="34" charset="0"/>
            </a:endParaRPr>
          </a:p>
        </p:txBody>
      </p:sp>
      <p:pic>
        <p:nvPicPr>
          <p:cNvPr id="6" name="Picture 5">
            <a:extLst>
              <a:ext uri="{FF2B5EF4-FFF2-40B4-BE49-F238E27FC236}">
                <a16:creationId xmlns:a16="http://schemas.microsoft.com/office/drawing/2014/main" id="{36CF384E-7748-79A5-F0F6-E290FC5E51F7}"/>
              </a:ext>
            </a:extLst>
          </p:cNvPr>
          <p:cNvPicPr>
            <a:picLocks noChangeAspect="1"/>
          </p:cNvPicPr>
          <p:nvPr/>
        </p:nvPicPr>
        <p:blipFill>
          <a:blip r:embed="rId4"/>
          <a:stretch>
            <a:fillRect/>
          </a:stretch>
        </p:blipFill>
        <p:spPr>
          <a:xfrm>
            <a:off x="9344045" y="6322504"/>
            <a:ext cx="447738" cy="369792"/>
          </a:xfrm>
          <a:prstGeom prst="rect">
            <a:avLst/>
          </a:prstGeom>
        </p:spPr>
      </p:pic>
      <p:pic>
        <p:nvPicPr>
          <p:cNvPr id="7" name="Picture 6">
            <a:extLst>
              <a:ext uri="{FF2B5EF4-FFF2-40B4-BE49-F238E27FC236}">
                <a16:creationId xmlns:a16="http://schemas.microsoft.com/office/drawing/2014/main" id="{06A897AF-0043-216A-5E69-C4CAF9F3DD31}"/>
              </a:ext>
            </a:extLst>
          </p:cNvPr>
          <p:cNvPicPr>
            <a:picLocks noChangeAspect="1"/>
          </p:cNvPicPr>
          <p:nvPr/>
        </p:nvPicPr>
        <p:blipFill rotWithShape="1">
          <a:blip r:embed="rId5"/>
          <a:srcRect r="58876"/>
          <a:stretch/>
        </p:blipFill>
        <p:spPr>
          <a:xfrm>
            <a:off x="395416" y="5801999"/>
            <a:ext cx="863562" cy="925688"/>
          </a:xfrm>
          <a:prstGeom prst="rect">
            <a:avLst/>
          </a:prstGeom>
        </p:spPr>
      </p:pic>
    </p:spTree>
    <p:extLst>
      <p:ext uri="{BB962C8B-B14F-4D97-AF65-F5344CB8AC3E}">
        <p14:creationId xmlns:p14="http://schemas.microsoft.com/office/powerpoint/2010/main" val="3838763412"/>
      </p:ext>
    </p:extLst>
  </p:cSld>
  <p:clrMapOvr>
    <a:masterClrMapping/>
  </p:clrMapOvr>
</p:sld>
</file>

<file path=ppt/theme/theme1.xml><?xml version="1.0" encoding="utf-8"?>
<a:theme xmlns:a="http://schemas.openxmlformats.org/drawingml/2006/main" name="3_Default Design">
  <a:themeElements>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SPDC template potx" id="{5E9077DF-8C82-2B4D-BD73-B3191669337C}" vid="{027F514B-6EFC-AC47-BBFE-00FC96416B7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P Powerpoint (Blue)">
  <a:themeElements>
    <a:clrScheme name="ABP Rebranded Colors">
      <a:dk1>
        <a:srgbClr val="595959"/>
      </a:dk1>
      <a:lt1>
        <a:sysClr val="window" lastClr="FFFFFF"/>
      </a:lt1>
      <a:dk2>
        <a:srgbClr val="595959"/>
      </a:dk2>
      <a:lt2>
        <a:srgbClr val="E7E6E6"/>
      </a:lt2>
      <a:accent1>
        <a:srgbClr val="3C8498"/>
      </a:accent1>
      <a:accent2>
        <a:srgbClr val="A52671"/>
      </a:accent2>
      <a:accent3>
        <a:srgbClr val="6A8A22"/>
      </a:accent3>
      <a:accent4>
        <a:srgbClr val="F58220"/>
      </a:accent4>
      <a:accent5>
        <a:srgbClr val="CBDB2A"/>
      </a:accent5>
      <a:accent6>
        <a:srgbClr val="566872"/>
      </a:accent6>
      <a:hlink>
        <a:srgbClr val="489EB6"/>
      </a:hlink>
      <a:folHlink>
        <a:srgbClr val="D4449A"/>
      </a:folHlink>
    </a:clrScheme>
    <a:fontScheme name="ABP (Franklink Gothic 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PDC template potx" id="{5E9077DF-8C82-2B4D-BD73-B3191669337C}" vid="{F9E2D3F8-B3B5-6947-B0F8-AE77B438E495}"/>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PDC template potx" id="{5E9077DF-8C82-2B4D-BD73-B3191669337C}" vid="{8AF3BF18-8766-864D-B98D-0D57F20FE3C9}"/>
    </a:ext>
  </a:extLst>
</a:theme>
</file>

<file path=ppt/theme/theme4.xml><?xml version="1.0" encoding="utf-8"?>
<a:theme xmlns:a="http://schemas.openxmlformats.org/drawingml/2006/main" name="2_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ational Academies PPT" id="{5603DE5C-5C8F-F847-A415-82E7F7825A94}" vid="{E37FF712-3111-0F44-83D0-0408AE42B9F8}"/>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40f852-b2ce-4abd-b4ea-fd59f9919b84" xsi:nil="true"/>
    <lcf76f155ced4ddcb4097134ff3c332f xmlns="9de26db2-8f74-467a-b098-607b68b0f4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52FBB7F2296945BF03CAD5D41A6A1E" ma:contentTypeVersion="16" ma:contentTypeDescription="Create a new document." ma:contentTypeScope="" ma:versionID="2df119543b4a242d5337c37416976ac1">
  <xsd:schema xmlns:xsd="http://www.w3.org/2001/XMLSchema" xmlns:xs="http://www.w3.org/2001/XMLSchema" xmlns:p="http://schemas.microsoft.com/office/2006/metadata/properties" xmlns:ns2="9de26db2-8f74-467a-b098-607b68b0f47a" xmlns:ns3="9a40f852-b2ce-4abd-b4ea-fd59f9919b84" targetNamespace="http://schemas.microsoft.com/office/2006/metadata/properties" ma:root="true" ma:fieldsID="f6e267a34262aa8039b494e7fc39239e" ns2:_="" ns3:_="">
    <xsd:import namespace="9de26db2-8f74-467a-b098-607b68b0f47a"/>
    <xsd:import namespace="9a40f852-b2ce-4abd-b4ea-fd59f9919b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26db2-8f74-467a-b098-607b68b0f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d74987-fef7-4bf0-a19e-8932986c17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40f852-b2ce-4abd-b4ea-fd59f9919b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ee865e-4bb4-4ba7-980b-c295fec7dc1f}" ma:internalName="TaxCatchAll" ma:showField="CatchAllData" ma:web="9a40f852-b2ce-4abd-b4ea-fd59f9919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64A28-513D-454C-B200-7C442D96F9B2}">
  <ds:schemaRefs>
    <ds:schemaRef ds:uri="9a40f852-b2ce-4abd-b4ea-fd59f9919b84"/>
    <ds:schemaRef ds:uri="9de26db2-8f74-467a-b098-607b68b0f4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E2241F-0E8C-42AA-9415-C25158F28A0F}">
  <ds:schemaRefs>
    <ds:schemaRef ds:uri="http://schemas.microsoft.com/sharepoint/v3/contenttype/forms"/>
  </ds:schemaRefs>
</ds:datastoreItem>
</file>

<file path=customXml/itemProps3.xml><?xml version="1.0" encoding="utf-8"?>
<ds:datastoreItem xmlns:ds="http://schemas.openxmlformats.org/officeDocument/2006/customXml" ds:itemID="{10EF45D2-6379-44FB-ADED-997915134156}">
  <ds:schemaRefs>
    <ds:schemaRef ds:uri="9a40f852-b2ce-4abd-b4ea-fd59f9919b84"/>
    <ds:schemaRef ds:uri="9de26db2-8f74-467a-b098-607b68b0f4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AMSPDC Report to BOD 3-1-23</Template>
  <TotalTime>25711</TotalTime>
  <Words>2677</Words>
  <Application>Microsoft Office PowerPoint</Application>
  <PresentationFormat>Widescreen</PresentationFormat>
  <Paragraphs>456</Paragraphs>
  <Slides>28</Slides>
  <Notes>13</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28</vt:i4>
      </vt:variant>
    </vt:vector>
  </HeadingPairs>
  <TitlesOfParts>
    <vt:vector size="48" baseType="lpstr">
      <vt:lpstr>Arial</vt:lpstr>
      <vt:lpstr>Arial Rounded MT Bold</vt:lpstr>
      <vt:lpstr>Calibri</vt:lpstr>
      <vt:lpstr>Calibri Light</vt:lpstr>
      <vt:lpstr>Constantia</vt:lpstr>
      <vt:lpstr>Franklin Gothic Book</vt:lpstr>
      <vt:lpstr>Garamond</vt:lpstr>
      <vt:lpstr>Georgia</vt:lpstr>
      <vt:lpstr>Times New Roman</vt:lpstr>
      <vt:lpstr>Trebuchet MS</vt:lpstr>
      <vt:lpstr>Tw Cen MT</vt:lpstr>
      <vt:lpstr>3_Default Design</vt:lpstr>
      <vt:lpstr>ABP Powerpoint (Blue)</vt:lpstr>
      <vt:lpstr>Office Theme</vt:lpstr>
      <vt:lpstr>2_Office Theme</vt:lpstr>
      <vt:lpstr>1_Office Theme</vt:lpstr>
      <vt:lpstr>4_Office Theme</vt:lpstr>
      <vt:lpstr>5_Office Theme</vt:lpstr>
      <vt:lpstr>3_Office Theme</vt:lpstr>
      <vt:lpstr>7_Office Theme</vt:lpstr>
      <vt:lpstr>PowerPoint Presentation</vt:lpstr>
      <vt:lpstr>Discussion Points</vt:lpstr>
      <vt:lpstr>Why Invest in Pediatric Health Care?</vt:lpstr>
      <vt:lpstr>Why Invest in Pediatric Health Care?</vt:lpstr>
      <vt:lpstr>Why Invest in Pediatric Subspecialists?</vt:lpstr>
      <vt:lpstr>Background Data</vt:lpstr>
      <vt:lpstr>PowerPoint Presentation</vt:lpstr>
      <vt:lpstr>Medical Student Applicants to Pediatrics ERAS Data Show a Steady Decline</vt:lpstr>
      <vt:lpstr>Pediatric subspecialty fellowships with fewer applicants than positions in 2024 cycle</vt:lpstr>
      <vt:lpstr>Pediatric Subspecialties Applicants per Position in 2024</vt:lpstr>
      <vt:lpstr>PowerPoint Presentation</vt:lpstr>
      <vt:lpstr>PowerPoint Presentation</vt:lpstr>
      <vt:lpstr>PowerPoint Presentation</vt:lpstr>
      <vt:lpstr>PowerPoint Presentation</vt:lpstr>
      <vt:lpstr>PowerPoint Presentation</vt:lpstr>
      <vt:lpstr>NASEM Study Goals</vt:lpstr>
      <vt:lpstr>Promote collaboration and effective use of services between primary pediatric care clinicians and subspecialty physicians  </vt:lpstr>
      <vt:lpstr> Reduce financial and payment disincentives to subspecialty careers </vt:lpstr>
      <vt:lpstr> Reduce financial and payment disincentives to subspecialty careers </vt:lpstr>
      <vt:lpstr>PowerPoint Presentation</vt:lpstr>
      <vt:lpstr>Enhance education, training, recruitment, and retention</vt:lpstr>
      <vt:lpstr>Enhance education, training, recruitment, and retention</vt:lpstr>
      <vt:lpstr>Children’s Hospitals GME </vt:lpstr>
      <vt:lpstr>Enhance education, training, recruitment, and retention</vt:lpstr>
      <vt:lpstr>Support the pediatric physician-scientist pathway</vt:lpstr>
      <vt:lpstr>Pediatric Subspecialty Loan Repayment Program</vt:lpstr>
      <vt:lpstr>Support the pediatric physician-scientist pathway</vt:lpstr>
      <vt:lpstr>PowerPoint Presentation</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Vinci, Bob</dc:creator>
  <cp:lastModifiedBy>Laura Degnon</cp:lastModifiedBy>
  <cp:revision>99</cp:revision>
  <cp:lastPrinted>2022-04-28T11:45:25Z</cp:lastPrinted>
  <dcterms:created xsi:type="dcterms:W3CDTF">2023-02-24T15:31:38Z</dcterms:created>
  <dcterms:modified xsi:type="dcterms:W3CDTF">2024-01-10T22:00:22Z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0x0101006152FBB7F2296945BF03CAD5D41A6A1E</vt:lpwstr>
  </property>
  <property fmtid="{D5CDD505-2E9C-101B-9397-08002B2CF9AE}" pid="3" name="MediaServiceImageTags">
    <vt:lpwstr/>
  </property>
</Properties>
</file>